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1"/>
  </p:notesMasterIdLst>
  <p:sldIdLst>
    <p:sldId id="402" r:id="rId5"/>
    <p:sldId id="422" r:id="rId6"/>
    <p:sldId id="438" r:id="rId7"/>
    <p:sldId id="437" r:id="rId8"/>
    <p:sldId id="423" r:id="rId9"/>
    <p:sldId id="424" r:id="rId10"/>
    <p:sldId id="425" r:id="rId11"/>
    <p:sldId id="410" r:id="rId12"/>
    <p:sldId id="426" r:id="rId13"/>
    <p:sldId id="427" r:id="rId14"/>
    <p:sldId id="428" r:id="rId15"/>
    <p:sldId id="430" r:id="rId16"/>
    <p:sldId id="431" r:id="rId17"/>
    <p:sldId id="429" r:id="rId18"/>
    <p:sldId id="432" r:id="rId19"/>
    <p:sldId id="43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5F5F6"/>
    <a:srgbClr val="206095"/>
    <a:srgbClr val="0F8243"/>
    <a:srgbClr val="56CAFF"/>
    <a:srgbClr val="FBC900"/>
    <a:srgbClr val="F0F762"/>
    <a:srgbClr val="003C57"/>
    <a:srgbClr val="27A0CC"/>
    <a:srgbClr val="00A3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E9DAF-BCC8-4A01-B2E9-44FCF339F1DA}" v="7" dt="2024-02-05T10:13:11.481"/>
    <p1510:client id="{415EB17C-62DE-4925-8E94-7505B0795FCF}" v="27" dt="2024-02-05T11:38:12.687"/>
    <p1510:client id="{B15C4FDF-8B3B-8514-DC89-E0B05DD0396E}" v="2" dt="2024-02-05T09:27:25.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92832" autoAdjust="0"/>
  </p:normalViewPr>
  <p:slideViewPr>
    <p:cSldViewPr snapToGrid="0">
      <p:cViewPr varScale="1">
        <p:scale>
          <a:sx n="75" d="100"/>
          <a:sy n="75" d="100"/>
        </p:scale>
        <p:origin x="77" y="42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be a brief reminder of the days and intro to Modular Programming concepts.</a:t>
            </a:r>
          </a:p>
        </p:txBody>
      </p:sp>
      <p:sp>
        <p:nvSpPr>
          <p:cNvPr id="4" name="Slide Number Placeholder 3"/>
          <p:cNvSpPr>
            <a:spLocks noGrp="1"/>
          </p:cNvSpPr>
          <p:nvPr>
            <p:ph type="sldNum" sz="quarter" idx="5"/>
          </p:nvPr>
        </p:nvSpPr>
        <p:spPr/>
        <p:txBody>
          <a:bodyPr/>
          <a:lstStyle/>
          <a:p>
            <a:fld id="{13895EDB-6B5D-864C-AC6A-318791A1A935}" type="slidenum">
              <a:rPr lang="en-US" smtClean="0"/>
              <a:t>1</a:t>
            </a:fld>
            <a:endParaRPr lang="en-US"/>
          </a:p>
        </p:txBody>
      </p:sp>
    </p:spTree>
    <p:extLst>
      <p:ext uri="{BB962C8B-B14F-4D97-AF65-F5344CB8AC3E}">
        <p14:creationId xmlns:p14="http://schemas.microsoft.com/office/powerpoint/2010/main" val="420737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10</a:t>
            </a:fld>
            <a:endParaRPr lang="en-US"/>
          </a:p>
        </p:txBody>
      </p:sp>
    </p:spTree>
    <p:extLst>
      <p:ext uri="{BB962C8B-B14F-4D97-AF65-F5344CB8AC3E}">
        <p14:creationId xmlns:p14="http://schemas.microsoft.com/office/powerpoint/2010/main" val="3441684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Underneath the hood, the variables assigned within the local scope of functions are arbitrary – based on personal preference and are just deleted and cleaned up after the function has run.</a:t>
            </a:r>
          </a:p>
          <a:p>
            <a:endParaRPr lang="en-GB" dirty="0"/>
          </a:p>
          <a:p>
            <a:r>
              <a:rPr lang="en-GB" dirty="0"/>
              <a:t>Scope is important when writing modular code.  Everything inside a function is considered to have local scope, everything outside global scope.</a:t>
            </a:r>
          </a:p>
          <a:p>
            <a:endParaRPr lang="en-GB" dirty="0"/>
          </a:p>
          <a:p>
            <a:r>
              <a:rPr lang="en-GB" dirty="0"/>
              <a:t>This means that variables created within a function do not exist in the global scope, and as such if we tried to call them would be faced with an error. </a:t>
            </a:r>
          </a:p>
          <a:p>
            <a:endParaRPr lang="en-GB" dirty="0"/>
          </a:p>
          <a:p>
            <a:r>
              <a:rPr lang="en-GB" dirty="0"/>
              <a:t>We can, however, use objects from the global scope in a function. HOWEVER, just because we can, doesn’t mean we should do so without thought as to HOW they are used.  </a:t>
            </a:r>
          </a:p>
        </p:txBody>
      </p:sp>
      <p:sp>
        <p:nvSpPr>
          <p:cNvPr id="4" name="Slide Number Placeholder 3"/>
          <p:cNvSpPr>
            <a:spLocks noGrp="1"/>
          </p:cNvSpPr>
          <p:nvPr>
            <p:ph type="sldNum" sz="quarter" idx="5"/>
          </p:nvPr>
        </p:nvSpPr>
        <p:spPr/>
        <p:txBody>
          <a:bodyPr/>
          <a:lstStyle/>
          <a:p>
            <a:fld id="{13895EDB-6B5D-864C-AC6A-318791A1A935}" type="slidenum">
              <a:rPr lang="en-US" smtClean="0"/>
              <a:t>11</a:t>
            </a:fld>
            <a:endParaRPr lang="en-US"/>
          </a:p>
        </p:txBody>
      </p:sp>
    </p:spTree>
    <p:extLst>
      <p:ext uri="{BB962C8B-B14F-4D97-AF65-F5344CB8AC3E}">
        <p14:creationId xmlns:p14="http://schemas.microsoft.com/office/powerpoint/2010/main" val="202328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Variables assigned within the local scope a function are </a:t>
            </a:r>
            <a:r>
              <a:rPr lang="en-GB" b="1" dirty="0"/>
              <a:t>arbitrary - </a:t>
            </a:r>
            <a:r>
              <a:rPr lang="en-GB" b="0" dirty="0"/>
              <a:t>b</a:t>
            </a:r>
            <a:r>
              <a:rPr lang="en-GB" dirty="0"/>
              <a:t>ased on preference and are deleted and cleaned up after it is run.</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12</a:t>
            </a:fld>
            <a:endParaRPr lang="en-US"/>
          </a:p>
        </p:txBody>
      </p:sp>
    </p:spTree>
    <p:extLst>
      <p:ext uri="{BB962C8B-B14F-4D97-AF65-F5344CB8AC3E}">
        <p14:creationId xmlns:p14="http://schemas.microsoft.com/office/powerpoint/2010/main" val="225566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13</a:t>
            </a:fld>
            <a:endParaRPr lang="en-US"/>
          </a:p>
        </p:txBody>
      </p:sp>
    </p:spTree>
    <p:extLst>
      <p:ext uri="{BB962C8B-B14F-4D97-AF65-F5344CB8AC3E}">
        <p14:creationId xmlns:p14="http://schemas.microsoft.com/office/powerpoint/2010/main" val="2754710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14</a:t>
            </a:fld>
            <a:endParaRPr lang="en-US"/>
          </a:p>
        </p:txBody>
      </p:sp>
    </p:spTree>
    <p:extLst>
      <p:ext uri="{BB962C8B-B14F-4D97-AF65-F5344CB8AC3E}">
        <p14:creationId xmlns:p14="http://schemas.microsoft.com/office/powerpoint/2010/main" val="1652500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Python this is almost identical to importing packages, but in R it differs. Namely that loading in packages just loads in the library of code, whereas sourcing runs every line and creates each unnecessary variable, passing them to the global scope. </a:t>
            </a:r>
          </a:p>
        </p:txBody>
      </p:sp>
      <p:sp>
        <p:nvSpPr>
          <p:cNvPr id="4" name="Slide Number Placeholder 3"/>
          <p:cNvSpPr>
            <a:spLocks noGrp="1"/>
          </p:cNvSpPr>
          <p:nvPr>
            <p:ph type="sldNum" sz="quarter" idx="5"/>
          </p:nvPr>
        </p:nvSpPr>
        <p:spPr/>
        <p:txBody>
          <a:bodyPr/>
          <a:lstStyle/>
          <a:p>
            <a:fld id="{13895EDB-6B5D-864C-AC6A-318791A1A935}" type="slidenum">
              <a:rPr lang="en-US" smtClean="0"/>
              <a:t>15</a:t>
            </a:fld>
            <a:endParaRPr lang="en-US"/>
          </a:p>
        </p:txBody>
      </p:sp>
    </p:spTree>
    <p:extLst>
      <p:ext uri="{BB962C8B-B14F-4D97-AF65-F5344CB8AC3E}">
        <p14:creationId xmlns:p14="http://schemas.microsoft.com/office/powerpoint/2010/main" val="19280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16</a:t>
            </a:fld>
            <a:endParaRPr lang="en-US"/>
          </a:p>
        </p:txBody>
      </p:sp>
    </p:spTree>
    <p:extLst>
      <p:ext uri="{BB962C8B-B14F-4D97-AF65-F5344CB8AC3E}">
        <p14:creationId xmlns:p14="http://schemas.microsoft.com/office/powerpoint/2010/main" val="101498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a:t>
            </a:fld>
            <a:endParaRPr lang="en-US"/>
          </a:p>
        </p:txBody>
      </p:sp>
    </p:spTree>
    <p:extLst>
      <p:ext uri="{BB962C8B-B14F-4D97-AF65-F5344CB8AC3E}">
        <p14:creationId xmlns:p14="http://schemas.microsoft.com/office/powerpoint/2010/main" val="201635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Easier to understand – caveat that it is more complex up front sometimes to think and code in this way, but in terms of the splitting of code, it is more readable. </a:t>
            </a:r>
          </a:p>
        </p:txBody>
      </p:sp>
      <p:sp>
        <p:nvSpPr>
          <p:cNvPr id="4" name="Slide Number Placeholder 3"/>
          <p:cNvSpPr>
            <a:spLocks noGrp="1"/>
          </p:cNvSpPr>
          <p:nvPr>
            <p:ph type="sldNum" sz="quarter" idx="5"/>
          </p:nvPr>
        </p:nvSpPr>
        <p:spPr/>
        <p:txBody>
          <a:bodyPr/>
          <a:lstStyle/>
          <a:p>
            <a:fld id="{13895EDB-6B5D-864C-AC6A-318791A1A935}" type="slidenum">
              <a:rPr lang="en-US" smtClean="0"/>
              <a:t>3</a:t>
            </a:fld>
            <a:endParaRPr lang="en-US"/>
          </a:p>
        </p:txBody>
      </p:sp>
    </p:spTree>
    <p:extLst>
      <p:ext uri="{BB962C8B-B14F-4D97-AF65-F5344CB8AC3E}">
        <p14:creationId xmlns:p14="http://schemas.microsoft.com/office/powerpoint/2010/main" val="3276509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are wasting multiple minutes scrolling through code to find elements we need to tweak or update, it becomes frustrating fast!</a:t>
            </a:r>
          </a:p>
        </p:txBody>
      </p:sp>
      <p:sp>
        <p:nvSpPr>
          <p:cNvPr id="4" name="Slide Number Placeholder 3"/>
          <p:cNvSpPr>
            <a:spLocks noGrp="1"/>
          </p:cNvSpPr>
          <p:nvPr>
            <p:ph type="sldNum" sz="quarter" idx="5"/>
          </p:nvPr>
        </p:nvSpPr>
        <p:spPr/>
        <p:txBody>
          <a:bodyPr/>
          <a:lstStyle/>
          <a:p>
            <a:fld id="{13895EDB-6B5D-864C-AC6A-318791A1A935}" type="slidenum">
              <a:rPr lang="en-US" smtClean="0"/>
              <a:t>4</a:t>
            </a:fld>
            <a:endParaRPr lang="en-US"/>
          </a:p>
        </p:txBody>
      </p:sp>
    </p:spTree>
    <p:extLst>
      <p:ext uri="{BB962C8B-B14F-4D97-AF65-F5344CB8AC3E}">
        <p14:creationId xmlns:p14="http://schemas.microsoft.com/office/powerpoint/2010/main" val="306277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5</a:t>
            </a:fld>
            <a:endParaRPr lang="en-US"/>
          </a:p>
        </p:txBody>
      </p:sp>
    </p:spTree>
    <p:extLst>
      <p:ext uri="{BB962C8B-B14F-4D97-AF65-F5344CB8AC3E}">
        <p14:creationId xmlns:p14="http://schemas.microsoft.com/office/powerpoint/2010/main" val="42983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Declarative code on the other hand (which we work towards here) </a:t>
            </a:r>
          </a:p>
        </p:txBody>
      </p:sp>
      <p:sp>
        <p:nvSpPr>
          <p:cNvPr id="4" name="Slide Number Placeholder 3"/>
          <p:cNvSpPr>
            <a:spLocks noGrp="1"/>
          </p:cNvSpPr>
          <p:nvPr>
            <p:ph type="sldNum" sz="quarter" idx="5"/>
          </p:nvPr>
        </p:nvSpPr>
        <p:spPr/>
        <p:txBody>
          <a:bodyPr/>
          <a:lstStyle/>
          <a:p>
            <a:fld id="{13895EDB-6B5D-864C-AC6A-318791A1A935}" type="slidenum">
              <a:rPr lang="en-US" smtClean="0"/>
              <a:t>6</a:t>
            </a:fld>
            <a:endParaRPr lang="en-US"/>
          </a:p>
        </p:txBody>
      </p:sp>
    </p:spTree>
    <p:extLst>
      <p:ext uri="{BB962C8B-B14F-4D97-AF65-F5344CB8AC3E}">
        <p14:creationId xmlns:p14="http://schemas.microsoft.com/office/powerpoint/2010/main" val="146315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Classes are also an example (particularly for python) but are less prevalent in R which is a functional programming language.</a:t>
            </a:r>
          </a:p>
          <a:p>
            <a:endParaRPr lang="en-GB" dirty="0"/>
          </a:p>
          <a:p>
            <a:r>
              <a:rPr lang="en-GB" dirty="0"/>
              <a:t>If we name our functions well, the underlying details don’t matter, which assists with readability and interpretability.</a:t>
            </a:r>
          </a:p>
          <a:p>
            <a:endParaRPr lang="en-GB" dirty="0"/>
          </a:p>
          <a:p>
            <a:r>
              <a:rPr lang="en-GB" dirty="0"/>
              <a:t>Hiding underlying code is known as extraction.</a:t>
            </a:r>
          </a:p>
        </p:txBody>
      </p:sp>
      <p:sp>
        <p:nvSpPr>
          <p:cNvPr id="4" name="Slide Number Placeholder 3"/>
          <p:cNvSpPr>
            <a:spLocks noGrp="1"/>
          </p:cNvSpPr>
          <p:nvPr>
            <p:ph type="sldNum" sz="quarter" idx="5"/>
          </p:nvPr>
        </p:nvSpPr>
        <p:spPr/>
        <p:txBody>
          <a:bodyPr/>
          <a:lstStyle/>
          <a:p>
            <a:fld id="{13895EDB-6B5D-864C-AC6A-318791A1A935}" type="slidenum">
              <a:rPr lang="en-US" smtClean="0"/>
              <a:t>7</a:t>
            </a:fld>
            <a:endParaRPr lang="en-US"/>
          </a:p>
        </p:txBody>
      </p:sp>
    </p:spTree>
    <p:extLst>
      <p:ext uri="{BB962C8B-B14F-4D97-AF65-F5344CB8AC3E}">
        <p14:creationId xmlns:p14="http://schemas.microsoft.com/office/powerpoint/2010/main" val="416223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 written without structure tends to include everything you want to happen in sequence without thought of putting similar/repetitive code together.</a:t>
            </a:r>
          </a:p>
          <a:p>
            <a:endParaRPr lang="en-GB" dirty="0"/>
          </a:p>
          <a:p>
            <a:r>
              <a:rPr lang="en-GB" dirty="0"/>
              <a:t>The process of modularisation has a few key “phases” that encompass the work. The first is writing or being provided with (for translation) the unstructured code.</a:t>
            </a:r>
          </a:p>
        </p:txBody>
      </p:sp>
      <p:sp>
        <p:nvSpPr>
          <p:cNvPr id="4" name="Slide Number Placeholder 3"/>
          <p:cNvSpPr>
            <a:spLocks noGrp="1"/>
          </p:cNvSpPr>
          <p:nvPr>
            <p:ph type="sldNum" sz="quarter" idx="5"/>
          </p:nvPr>
        </p:nvSpPr>
        <p:spPr/>
        <p:txBody>
          <a:bodyPr/>
          <a:lstStyle/>
          <a:p>
            <a:fld id="{13895EDB-6B5D-864C-AC6A-318791A1A935}" type="slidenum">
              <a:rPr lang="en-US" smtClean="0"/>
              <a:t>8</a:t>
            </a:fld>
            <a:endParaRPr lang="en-US"/>
          </a:p>
        </p:txBody>
      </p:sp>
    </p:spTree>
    <p:extLst>
      <p:ext uri="{BB962C8B-B14F-4D97-AF65-F5344CB8AC3E}">
        <p14:creationId xmlns:p14="http://schemas.microsoft.com/office/powerpoint/2010/main" val="11685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Grouping by functionality is quite challenging, as some data scientists may vie some tasks as analysis and others not</a:t>
            </a:r>
          </a:p>
        </p:txBody>
      </p:sp>
      <p:sp>
        <p:nvSpPr>
          <p:cNvPr id="4" name="Slide Number Placeholder 3"/>
          <p:cNvSpPr>
            <a:spLocks noGrp="1"/>
          </p:cNvSpPr>
          <p:nvPr>
            <p:ph type="sldNum" sz="quarter" idx="5"/>
          </p:nvPr>
        </p:nvSpPr>
        <p:spPr/>
        <p:txBody>
          <a:bodyPr/>
          <a:lstStyle/>
          <a:p>
            <a:fld id="{13895EDB-6B5D-864C-AC6A-318791A1A935}" type="slidenum">
              <a:rPr lang="en-US" smtClean="0"/>
              <a:t>9</a:t>
            </a:fld>
            <a:endParaRPr lang="en-US"/>
          </a:p>
        </p:txBody>
      </p:sp>
    </p:spTree>
    <p:extLst>
      <p:ext uri="{BB962C8B-B14F-4D97-AF65-F5344CB8AC3E}">
        <p14:creationId xmlns:p14="http://schemas.microsoft.com/office/powerpoint/2010/main" val="199647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5F5F6"/>
        </a:solidFill>
        <a:effectLst/>
      </p:bgPr>
    </p:bg>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B3003A7E-23D8-E24C-BF09-F295F1F8A7DE}"/>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3" name="Title Placeholder">
            <a:extLst>
              <a:ext uri="{FF2B5EF4-FFF2-40B4-BE49-F238E27FC236}">
                <a16:creationId xmlns:a16="http://schemas.microsoft.com/office/drawing/2014/main" id="{48485E20-F5C4-4B08-A033-1AF23AE221F2}"/>
              </a:ext>
            </a:extLst>
          </p:cNvPr>
          <p:cNvSpPr>
            <a:spLocks noGrp="1"/>
          </p:cNvSpPr>
          <p:nvPr>
            <p:ph type="title" hasCustomPrompt="1"/>
          </p:nvPr>
        </p:nvSpPr>
        <p:spPr>
          <a:xfrm>
            <a:off x="838201" y="848993"/>
            <a:ext cx="7221070" cy="2647241"/>
          </a:xfrm>
          <a:prstGeom prst="rect">
            <a:avLst/>
          </a:prstGeom>
        </p:spPr>
        <p:txBody>
          <a:bodyPr/>
          <a:lstStyle>
            <a:lvl1pPr>
              <a:defRPr>
                <a:solidFill>
                  <a:schemeClr val="bg1"/>
                </a:solidFill>
              </a:defRPr>
            </a:lvl1pPr>
          </a:lstStyle>
          <a:p>
            <a:r>
              <a:rPr lang="en-US"/>
              <a:t>Write your title here</a:t>
            </a:r>
            <a:br>
              <a:rPr lang="en-US"/>
            </a:br>
            <a:r>
              <a:rPr lang="en-US"/>
              <a:t>(in sentence case)</a:t>
            </a:r>
            <a:endParaRPr lang="en-GB"/>
          </a:p>
        </p:txBody>
      </p:sp>
      <p:sp>
        <p:nvSpPr>
          <p:cNvPr id="21" name="Presenter Text Placeholder">
            <a:extLst>
              <a:ext uri="{FF2B5EF4-FFF2-40B4-BE49-F238E27FC236}">
                <a16:creationId xmlns:a16="http://schemas.microsoft.com/office/drawing/2014/main" id="{8A06CB80-AF0F-B54A-A31F-0FB8E0F9BB86}"/>
              </a:ext>
            </a:extLst>
          </p:cNvPr>
          <p:cNvSpPr>
            <a:spLocks noGrp="1"/>
          </p:cNvSpPr>
          <p:nvPr>
            <p:ph idx="13" hasCustomPrompt="1"/>
          </p:nvPr>
        </p:nvSpPr>
        <p:spPr>
          <a:xfrm>
            <a:off x="838200" y="3785744"/>
            <a:ext cx="6433868" cy="430887"/>
          </a:xfrm>
          <a:prstGeom prst="rect">
            <a:avLst/>
          </a:prstGeom>
        </p:spPr>
        <p:txBody>
          <a:bodyPr vert="horz" wrap="square" lIns="0" tIns="0" rIns="0" bIns="0" rtlCol="0" anchor="b" anchorCtr="0">
            <a:spAutoFit/>
          </a:bodyPr>
          <a:lstStyle>
            <a:lvl1pPr marL="0" indent="0">
              <a:spcBef>
                <a:spcPts val="0"/>
              </a:spcBef>
              <a:buNone/>
              <a:defRPr sz="2800" b="1"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Presenter Name</a:t>
            </a:r>
          </a:p>
        </p:txBody>
      </p:sp>
      <p:sp>
        <p:nvSpPr>
          <p:cNvPr id="19" name="Presenter Information Text Placeholder">
            <a:extLst>
              <a:ext uri="{FF2B5EF4-FFF2-40B4-BE49-F238E27FC236}">
                <a16:creationId xmlns:a16="http://schemas.microsoft.com/office/drawing/2014/main" id="{08E0EA14-7348-FB49-B0DB-D8600EBF4C8C}"/>
              </a:ext>
            </a:extLst>
          </p:cNvPr>
          <p:cNvSpPr>
            <a:spLocks noGrp="1"/>
          </p:cNvSpPr>
          <p:nvPr>
            <p:ph idx="1" hasCustomPrompt="1"/>
          </p:nvPr>
        </p:nvSpPr>
        <p:spPr>
          <a:xfrm>
            <a:off x="838200" y="4249009"/>
            <a:ext cx="6433868" cy="923330"/>
          </a:xfrm>
          <a:prstGeom prst="rect">
            <a:avLst/>
          </a:prstGeom>
        </p:spPr>
        <p:txBody>
          <a:bodyPr vert="horz" wrap="square" lIns="0" tIns="0" rIns="0" bIns="0" rtlCol="0" anchor="t" anchorCtr="0">
            <a:spAutoFit/>
          </a:bodyPr>
          <a:lstStyle>
            <a:lvl1pPr marL="0" indent="0">
              <a:spcBef>
                <a:spcPts val="0"/>
              </a:spcBef>
              <a:spcAft>
                <a:spcPts val="0"/>
              </a:spcAft>
              <a:buNone/>
              <a:defRPr sz="2000" b="0"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Job Title</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 (if desired)</a:t>
            </a:r>
          </a:p>
        </p:txBody>
      </p:sp>
      <p:sp>
        <p:nvSpPr>
          <p:cNvPr id="6" name="Date Placeholder">
            <a:extLst>
              <a:ext uri="{FF2B5EF4-FFF2-40B4-BE49-F238E27FC236}">
                <a16:creationId xmlns:a16="http://schemas.microsoft.com/office/drawing/2014/main" id="{AA6F2061-5E6E-7440-8213-347350CB8141}"/>
              </a:ext>
            </a:extLst>
          </p:cNvPr>
          <p:cNvSpPr>
            <a:spLocks noGrp="1"/>
          </p:cNvSpPr>
          <p:nvPr>
            <p:ph type="dt" sz="half" idx="10"/>
          </p:nvPr>
        </p:nvSpPr>
        <p:spPr>
          <a:xfrm>
            <a:off x="838200" y="5485491"/>
            <a:ext cx="2743200" cy="365125"/>
          </a:xfrm>
        </p:spPr>
        <p:txBody>
          <a:bodyPr/>
          <a:lstStyle>
            <a:lvl1pPr>
              <a:defRPr>
                <a:solidFill>
                  <a:schemeClr val="bg1"/>
                </a:solidFill>
              </a:defRPr>
            </a:lvl1pPr>
          </a:lstStyle>
          <a:p>
            <a:fld id="{06C531F1-065E-594C-8147-D209A7179285}" type="datetime4">
              <a:rPr lang="en-GB" smtClean="0"/>
              <a:pPr/>
              <a:t>06 February 2024</a:t>
            </a:fld>
            <a:endParaRPr lang="en-US"/>
          </a:p>
        </p:txBody>
      </p:sp>
      <p:sp>
        <p:nvSpPr>
          <p:cNvPr id="8" name="Footer Placeholder">
            <a:extLst>
              <a:ext uri="{FF2B5EF4-FFF2-40B4-BE49-F238E27FC236}">
                <a16:creationId xmlns:a16="http://schemas.microsoft.com/office/drawing/2014/main" id="{D23EF8DF-C331-5B47-83E0-A9DAB9AF7D2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Tree>
    <p:extLst>
      <p:ext uri="{BB962C8B-B14F-4D97-AF65-F5344CB8AC3E}">
        <p14:creationId xmlns:p14="http://schemas.microsoft.com/office/powerpoint/2010/main" val="2765539648"/>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7174" userDrawn="1">
          <p15:clr>
            <a:srgbClr val="FBAE40"/>
          </p15:clr>
        </p15:guide>
        <p15:guide id="3" orient="horz" pos="3634" userDrawn="1">
          <p15:clr>
            <a:srgbClr val="FBAE40"/>
          </p15:clr>
        </p15:guide>
        <p15:guide id="4" pos="5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left, two images right">
    <p:bg>
      <p:bgPr>
        <a:solidFill>
          <a:srgbClr val="F5F5F6"/>
        </a:solidFill>
        <a:effectLst/>
      </p:bgPr>
    </p:bg>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ADE7D3AB-96D3-4643-83A3-E505E78A73E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6" name="Footer Placeholder">
            <a:extLst>
              <a:ext uri="{FF2B5EF4-FFF2-40B4-BE49-F238E27FC236}">
                <a16:creationId xmlns:a16="http://schemas.microsoft.com/office/drawing/2014/main" id="{9F2D74FC-DE0D-9142-9052-7DC552A8C99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D40591F7-C8D0-A945-B2CF-C2F5BEF4709A}"/>
              </a:ext>
            </a:extLst>
          </p:cNvPr>
          <p:cNvSpPr>
            <a:spLocks noGrp="1"/>
          </p:cNvSpPr>
          <p:nvPr>
            <p:ph type="title" hasCustomPrompt="1"/>
          </p:nvPr>
        </p:nvSpPr>
        <p:spPr>
          <a:xfrm>
            <a:off x="838200" y="639842"/>
            <a:ext cx="5395915" cy="765501"/>
          </a:xfrm>
          <a:prstGeom prst="rect">
            <a:avLst/>
          </a:prstGeom>
        </p:spPr>
        <p:txBody>
          <a:bodyPr>
            <a:noAutofit/>
          </a:bodyPr>
          <a:lstStyle>
            <a:lvl1pPr>
              <a:defRPr sz="3200"/>
            </a:lvl1pPr>
          </a:lstStyle>
          <a:p>
            <a:pPr lvl="0"/>
            <a:r>
              <a:rPr lang="en-US"/>
              <a:t>Text left, two images right</a:t>
            </a:r>
          </a:p>
        </p:txBody>
      </p:sp>
      <p:sp>
        <p:nvSpPr>
          <p:cNvPr id="8" name="Content Placeholder 1">
            <a:extLst>
              <a:ext uri="{FF2B5EF4-FFF2-40B4-BE49-F238E27FC236}">
                <a16:creationId xmlns:a16="http://schemas.microsoft.com/office/drawing/2014/main" id="{7341D0D4-8A9F-254A-A838-BE23CB339FA3}"/>
              </a:ext>
            </a:extLst>
          </p:cNvPr>
          <p:cNvSpPr>
            <a:spLocks noGrp="1"/>
          </p:cNvSpPr>
          <p:nvPr>
            <p:ph sz="half" idx="13" hasCustomPrompt="1"/>
          </p:nvPr>
        </p:nvSpPr>
        <p:spPr>
          <a:xfrm>
            <a:off x="838200" y="1422595"/>
            <a:ext cx="5395915"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511931" y="629923"/>
            <a:ext cx="4876799" cy="271943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511931" y="3357983"/>
            <a:ext cx="4876800" cy="28497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pic>
        <p:nvPicPr>
          <p:cNvPr id="11" name="Picture 10">
            <a:extLst>
              <a:ext uri="{FF2B5EF4-FFF2-40B4-BE49-F238E27FC236}">
                <a16:creationId xmlns:a16="http://schemas.microsoft.com/office/drawing/2014/main" id="{39E41FF0-CE3E-424A-9F6A-CC121644E1B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295363898"/>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mple slide ligh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9" name="Title">
            <a:extLst>
              <a:ext uri="{FF2B5EF4-FFF2-40B4-BE49-F238E27FC236}">
                <a16:creationId xmlns:a16="http://schemas.microsoft.com/office/drawing/2014/main" id="{760E4220-BD25-4B4C-B455-33118A52112D}"/>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rgbClr val="003C57"/>
                </a:solidFill>
              </a:defRPr>
            </a:lvl1pPr>
          </a:lstStyle>
          <a:p>
            <a:r>
              <a:rPr lang="en-US"/>
              <a:t>Simple slide</a:t>
            </a:r>
          </a:p>
        </p:txBody>
      </p:sp>
      <p:sp>
        <p:nvSpPr>
          <p:cNvPr id="8" name="Subtitle">
            <a:extLst>
              <a:ext uri="{FF2B5EF4-FFF2-40B4-BE49-F238E27FC236}">
                <a16:creationId xmlns:a16="http://schemas.microsoft.com/office/drawing/2014/main" id="{FAC3410B-E9D3-1344-BA0A-156C8EAB8562}"/>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7" name="Line">
            <a:extLst>
              <a:ext uri="{FF2B5EF4-FFF2-40B4-BE49-F238E27FC236}">
                <a16:creationId xmlns:a16="http://schemas.microsoft.com/office/drawing/2014/main" id="{498D8C91-E3A5-0949-AD80-1579D1DC0571}"/>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90B51BC-847D-403A-9BAF-6B086B622F9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478196162"/>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mple slide dark">
    <p:bg>
      <p:bgPr>
        <a:solidFill>
          <a:srgbClr val="414042"/>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2" name="Title">
            <a:extLst>
              <a:ext uri="{FF2B5EF4-FFF2-40B4-BE49-F238E27FC236}">
                <a16:creationId xmlns:a16="http://schemas.microsoft.com/office/drawing/2014/main" id="{E66B1B25-E87D-DD48-B7D5-8781B0C8E2B4}"/>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chemeClr val="bg1"/>
                </a:solidFill>
              </a:defRPr>
            </a:lvl1pPr>
          </a:lstStyle>
          <a:p>
            <a:r>
              <a:rPr lang="en-US"/>
              <a:t>Simple slide dark</a:t>
            </a:r>
          </a:p>
        </p:txBody>
      </p:sp>
      <p:sp>
        <p:nvSpPr>
          <p:cNvPr id="11" name="Subtitle">
            <a:extLst>
              <a:ext uri="{FF2B5EF4-FFF2-40B4-BE49-F238E27FC236}">
                <a16:creationId xmlns:a16="http://schemas.microsoft.com/office/drawing/2014/main" id="{AC9D43D1-196F-6E4B-8A8C-576F7DDB875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8" name="Line">
            <a:extLst>
              <a:ext uri="{FF2B5EF4-FFF2-40B4-BE49-F238E27FC236}">
                <a16:creationId xmlns:a16="http://schemas.microsoft.com/office/drawing/2014/main" id="{8B15311A-8D87-4AEA-B2F4-786F7B873889}"/>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0830FD2-60CB-4425-9C38-A8C4C583E35A}"/>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2684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A887C01F-E831-1347-BF6E-F8337514ED80}"/>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4" name="Footer Placeholder">
            <a:extLst>
              <a:ext uri="{FF2B5EF4-FFF2-40B4-BE49-F238E27FC236}">
                <a16:creationId xmlns:a16="http://schemas.microsoft.com/office/drawing/2014/main" id="{D984022C-717A-394E-A7B0-E38478A09AD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2" name="Colour filter for image" descr="The Earth from space">
            <a:extLst>
              <a:ext uri="{FF2B5EF4-FFF2-40B4-BE49-F238E27FC236}">
                <a16:creationId xmlns:a16="http://schemas.microsoft.com/office/drawing/2014/main" id="{B014DE38-8C4D-6F43-8595-E82C3F754B7A}"/>
              </a:ext>
              <a:ext uri="{C183D7F6-B498-43B3-948B-1728B52AA6E4}">
                <adec:decorative xmlns:adec="http://schemas.microsoft.com/office/drawing/2017/decorative" val="0"/>
              </a:ext>
            </a:extLst>
          </p:cNvPr>
          <p:cNvSpPr/>
          <p:nvPr userDrawn="1"/>
        </p:nvSpPr>
        <p:spPr>
          <a:xfrm>
            <a:off x="0" y="0"/>
            <a:ext cx="12192000" cy="6858000"/>
          </a:xfrm>
          <a:prstGeom prst="rect">
            <a:avLst/>
          </a:prstGeom>
          <a:solidFill>
            <a:schemeClr val="tx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a:extLst>
              <a:ext uri="{FF2B5EF4-FFF2-40B4-BE49-F238E27FC236}">
                <a16:creationId xmlns:a16="http://schemas.microsoft.com/office/drawing/2014/main" id="{83AAA621-F3CF-3740-81C1-B8882EE4AE1F}"/>
              </a:ext>
            </a:extLst>
          </p:cNvPr>
          <p:cNvSpPr>
            <a:spLocks noGrp="1"/>
          </p:cNvSpPr>
          <p:nvPr>
            <p:ph type="title" hasCustomPrompt="1"/>
          </p:nvPr>
        </p:nvSpPr>
        <p:spPr>
          <a:xfrm>
            <a:off x="838200" y="1716932"/>
            <a:ext cx="10515600" cy="2105192"/>
          </a:xfrm>
          <a:prstGeom prst="rect">
            <a:avLst/>
          </a:prstGeom>
        </p:spPr>
        <p:txBody>
          <a:bodyPr lIns="0" tIns="0" rIns="0" bIns="0" anchor="b" anchorCtr="0">
            <a:spAutoFit/>
          </a:bodyPr>
          <a:lstStyle>
            <a:lvl1pPr algn="l">
              <a:defRPr sz="7200">
                <a:solidFill>
                  <a:schemeClr val="bg1"/>
                </a:solidFill>
              </a:defRPr>
            </a:lvl1pPr>
          </a:lstStyle>
          <a:p>
            <a:r>
              <a:rPr lang="en-US"/>
              <a:t>Text over</a:t>
            </a:r>
            <a:br>
              <a:rPr lang="en-US"/>
            </a:br>
            <a:r>
              <a:rPr lang="en-US"/>
              <a:t>image slide</a:t>
            </a:r>
          </a:p>
        </p:txBody>
      </p:sp>
      <p:sp>
        <p:nvSpPr>
          <p:cNvPr id="8" name="Subtitle">
            <a:extLst>
              <a:ext uri="{FF2B5EF4-FFF2-40B4-BE49-F238E27FC236}">
                <a16:creationId xmlns:a16="http://schemas.microsoft.com/office/drawing/2014/main" id="{ACB83E4B-B9C7-0F43-932F-F73B5EC8324B}"/>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5" name="Copyright information for image if required">
            <a:extLst>
              <a:ext uri="{FF2B5EF4-FFF2-40B4-BE49-F238E27FC236}">
                <a16:creationId xmlns:a16="http://schemas.microsoft.com/office/drawing/2014/main" id="{D31CAD75-D2A9-D948-9127-164AB51939F0}"/>
              </a:ext>
            </a:extLst>
          </p:cNvPr>
          <p:cNvSpPr>
            <a:spLocks noGrp="1"/>
          </p:cNvSpPr>
          <p:nvPr>
            <p:ph type="body" sz="quarter" idx="13" hasCustomPrompt="1"/>
          </p:nvPr>
        </p:nvSpPr>
        <p:spPr>
          <a:xfrm>
            <a:off x="838199" y="5264052"/>
            <a:ext cx="10533743" cy="744243"/>
          </a:xfrm>
        </p:spPr>
        <p:txBody>
          <a:bodyPr/>
          <a:lstStyle>
            <a:lvl1pPr marL="0" marR="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a:pPr>
            <a:r>
              <a:rPr lang="en-US"/>
              <a:t>Replace the background image and include any copyright information if required e.g. </a:t>
            </a:r>
            <a:r>
              <a:rPr lang="en-US">
                <a:solidFill>
                  <a:schemeClr val="bg1"/>
                </a:solidFill>
              </a:rPr>
              <a:t>© </a:t>
            </a:r>
            <a:r>
              <a:rPr lang="en-GB">
                <a:solidFill>
                  <a:schemeClr val="bg1"/>
                </a:solidFill>
              </a:rPr>
              <a:t>Photo by NASA on </a:t>
            </a:r>
            <a:r>
              <a:rPr lang="en-GB" err="1">
                <a:solidFill>
                  <a:schemeClr val="bg1"/>
                </a:solidFill>
              </a:rPr>
              <a:t>Unsplash</a:t>
            </a:r>
            <a:endParaRPr lang="en-US"/>
          </a:p>
        </p:txBody>
      </p:sp>
      <p:pic>
        <p:nvPicPr>
          <p:cNvPr id="11" name="Picture 10">
            <a:extLst>
              <a:ext uri="{FF2B5EF4-FFF2-40B4-BE49-F238E27FC236}">
                <a16:creationId xmlns:a16="http://schemas.microsoft.com/office/drawing/2014/main" id="{5551844A-3BEF-4403-95DA-5FE06BEF48BE}"/>
              </a:ext>
            </a:extLst>
          </p:cNvPr>
          <p:cNvPicPr>
            <a:picLocks noChangeAspect="1"/>
          </p:cNvPicPr>
          <p:nvPr userDrawn="1"/>
        </p:nvPicPr>
        <p:blipFill>
          <a:blip r:embed="rId3"/>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212129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5">
    <p:bg>
      <p:bgPr>
        <a:solidFill>
          <a:srgbClr val="F5F5F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tx1"/>
                </a:solidFill>
              </a:defRPr>
            </a:lvl1pPr>
          </a:lstStyle>
          <a:p>
            <a:r>
              <a:rPr lang="en-US"/>
              <a:t>Section slide</a:t>
            </a:r>
          </a:p>
        </p:txBody>
      </p:sp>
      <p:sp>
        <p:nvSpPr>
          <p:cNvPr id="12" name="Subtitle">
            <a:extLst>
              <a:ext uri="{FF2B5EF4-FFF2-40B4-BE49-F238E27FC236}">
                <a16:creationId xmlns:a16="http://schemas.microsoft.com/office/drawing/2014/main" id="{814F886F-B0B2-9547-B024-B36E8524620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C2824A6-6FFD-40C3-8A7B-927EF99A34E9}"/>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28539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100">
    <p:bg>
      <p:bgPr>
        <a:solidFill>
          <a:srgbClr val="41404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C51DA302-E673-0B48-9032-76748EE3E6F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F81EFCE-E27C-48EA-9186-7B63B39AE2C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9550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_Night blue">
    <p:bg>
      <p:bgPr>
        <a:solidFill>
          <a:srgbClr val="003C57"/>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39705124-4B77-4A45-9308-A04738CB6E1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335C0D86-6B6D-9340-A3E4-0C4964615FC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39E2C8-9299-4725-AED1-E4427CBBA62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71383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_Ocean blue">
    <p:bg>
      <p:bgPr>
        <a:solidFill>
          <a:srgbClr val="206095"/>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a:extLst>
              <a:ext uri="{FF2B5EF4-FFF2-40B4-BE49-F238E27FC236}">
                <a16:creationId xmlns:a16="http://schemas.microsoft.com/office/drawing/2014/main" id="{B4C955DF-BE42-D34D-9E3E-CC9BF3A6DE3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622D5613-4A3F-4C4D-AB7A-78FCC248ADE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9BE71891-B2C7-4012-B905-047A68F4AE30}"/>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80398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slide_Sky blue">
    <p:bg>
      <p:bgPr>
        <a:solidFill>
          <a:srgbClr val="27A0CC"/>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A07FCA63-88F4-0D40-B646-DB3E33AA93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680E1A51-C56D-6C4C-90F5-70BA71A10A6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048F8905-F685-45A7-A311-87E07E5CD3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460749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_Aqua teal">
    <p:bg>
      <p:bgPr>
        <a:solidFill>
          <a:srgbClr val="00A3A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1FFF5308-8243-A94B-81A6-3885912D01F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5903921C-6D50-A849-B477-5BE38F246FF8}"/>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1BAE5A2-04E4-4FCE-AD4F-CE0B338264D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05237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bg>
      <p:bgPr>
        <a:solidFill>
          <a:srgbClr val="F5F5F6"/>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CAC09D44-B4C9-4863-ADDE-CD5DBB1A60EC}"/>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1248114"/>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_Indigo blue">
    <p:bg>
      <p:bgPr>
        <a:solidFill>
          <a:srgbClr val="3C388E"/>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43DF038-D2D9-464B-9CBE-BD4B00AFCE9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C2A06972-B375-D540-B534-45327AACFB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22E5520-B9A3-4342-8D08-80171FE1FE7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4752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slid_Plum purple">
    <p:bg>
      <p:bgPr>
        <a:solidFill>
          <a:srgbClr val="902082"/>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461247D4-94C2-BE4C-A999-F549F7698CE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650BAC6-52B8-9D45-96A4-4363AFCA8331}"/>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7651ACAC-133E-45B6-84B1-C93262A0336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881504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slide_Flamingo pink">
    <p:bg>
      <p:bgPr>
        <a:solidFill>
          <a:srgbClr val="DF0667"/>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D0B060B4-A511-0047-913D-9721FF5144B9}"/>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3386FE0-A862-5740-962C-C24D3F6B995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4335C44C-2D40-4E0D-A5E8-4FCC6D569AF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90821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slide_Ruby red">
    <p:bg>
      <p:bgPr>
        <a:solidFill>
          <a:srgbClr val="D0021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414DBD-79C5-A244-8B4E-E0A37BD602F5}"/>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A16821C-C6DC-7B48-A948-EEC91826F27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C451C6C5-3CB0-4023-9F9C-03CCF428622D}"/>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648239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slide_Jaffa orange">
    <p:bg>
      <p:bgPr>
        <a:solidFill>
          <a:srgbClr val="FA640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C62F1910-CA81-E648-B863-DE791419B0E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8E7CF45C-0FAE-7E42-85CA-A478088C01D7}"/>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F3F28CC-CA5F-450B-8991-536C226107D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99001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slide_Sun yellow">
    <p:bg>
      <p:bgPr>
        <a:solidFill>
          <a:srgbClr val="FBC900"/>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64815A-C893-40AB-8BCD-00E71EA759DA}"/>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080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slide_Neon yellow">
    <p:bg>
      <p:bgPr>
        <a:solidFill>
          <a:srgbClr val="F0F76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2F0EED8-C26F-4D07-AC85-B9686C68B041}"/>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555283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slide_Spring green">
    <p:bg>
      <p:bgPr>
        <a:solidFill>
          <a:srgbClr val="A8BD3A"/>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pic>
        <p:nvPicPr>
          <p:cNvPr id="8" name="Picture 7">
            <a:extLst>
              <a:ext uri="{FF2B5EF4-FFF2-40B4-BE49-F238E27FC236}">
                <a16:creationId xmlns:a16="http://schemas.microsoft.com/office/drawing/2014/main" id="{BC042000-39C8-4882-A0BB-2C7CFF4B6200}"/>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454898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slide_Leaf green">
    <p:bg>
      <p:bgPr>
        <a:solidFill>
          <a:srgbClr val="0F8243"/>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54334A07-9B9F-A349-8CB2-86A842F8F64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D120A143-5C37-E449-99C7-B1D969F1B890}"/>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C89B06-CCE4-4A2E-81DF-08148C9756F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606977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ingle column title and content">
    <p:bg>
      <p:bgPr>
        <a:solidFill>
          <a:srgbClr val="20609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06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5529D046-3304-C048-A259-4072E1685AD1}"/>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a:t>Add your heading here</a:t>
            </a:r>
          </a:p>
        </p:txBody>
      </p:sp>
      <p:sp>
        <p:nvSpPr>
          <p:cNvPr id="11" name="Content Placeholder">
            <a:extLst>
              <a:ext uri="{FF2B5EF4-FFF2-40B4-BE49-F238E27FC236}">
                <a16:creationId xmlns:a16="http://schemas.microsoft.com/office/drawing/2014/main" id="{CAD29F18-7F8F-834A-916E-5882B73CE80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0D0339E8-910D-4277-AEE8-C354EF46507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8490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bg>
      <p:bgPr>
        <a:solidFill>
          <a:srgbClr val="F5F5F6"/>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5D2F7F2-6218-4E61-B499-B3D8BC5DFE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75771688"/>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ingle column title and content">
    <p:bg>
      <p:bgPr>
        <a:solidFill>
          <a:srgbClr val="27A0CC">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7A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F86CEC68-96A8-9942-B57F-300C064ECCC8}"/>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85AD947-1A1D-1741-9924-A4BD848EB59D}"/>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63A32769-E9D5-4003-BDA0-7849E6600255}"/>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6494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Single column title and content">
    <p:bg>
      <p:bgPr>
        <a:solidFill>
          <a:srgbClr val="00A3A6">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9" name="Title">
            <a:extLst>
              <a:ext uri="{FF2B5EF4-FFF2-40B4-BE49-F238E27FC236}">
                <a16:creationId xmlns:a16="http://schemas.microsoft.com/office/drawing/2014/main" id="{2ABAF583-29A6-2E47-8107-77BF62EAA799}"/>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84E6AC44-311B-3642-9476-91E530FC241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8C2E1879-FCB5-45E6-B06B-AEE617219EE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32216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2_Single column title and content">
    <p:bg>
      <p:bgPr>
        <a:solidFill>
          <a:srgbClr val="3C388E">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C3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2"/>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FE053E6-FEB7-45D4-A2FB-4FD0212700FE}"/>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86343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Single column title and content">
    <p:bg>
      <p:bgPr>
        <a:solidFill>
          <a:srgbClr val="90208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902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368C9A3F-9D96-7744-B6CB-87D30682F4C4}"/>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13B7165C-0BA9-E541-A1E4-A25D1BA8426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F85E4958-E28E-4D2F-97A5-09871D4E790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242493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0_Single column title and content">
    <p:bg>
      <p:bgPr>
        <a:solidFill>
          <a:srgbClr val="DF0667">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F0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C2C1B397-A9E1-B746-BD94-CB8BA481FAC2}"/>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495690A-C631-5648-8771-CE0B1ACF2A2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26310BCA-D861-47F4-ADDC-EF579B49D2F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951904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9_Single column title and content">
    <p:bg>
      <p:bgPr>
        <a:solidFill>
          <a:srgbClr val="D0021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0444E5ED-F1A1-814E-ACFD-634EF419B0A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67943E12-9848-8543-8144-6290A540B87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AC42D56-E84D-4380-9439-A12D593C0A2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2533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Single column title and content">
    <p:bg>
      <p:bgPr>
        <a:solidFill>
          <a:srgbClr val="FA6401">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A6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D41039E6-3AF9-BE4A-A89B-1CD27539900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FA352F9E-6205-3C41-8AFD-A15A3ED46E1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B3C42114-F6CF-4FB0-BFEA-2272965FD1B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4293336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3_Single column title and content">
    <p:bg>
      <p:bgPr>
        <a:solidFill>
          <a:srgbClr val="FBC90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B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8D5F7A7-0624-442A-A417-9306980E62E4}"/>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747160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5_Single column title and content">
    <p:bg>
      <p:bgPr>
        <a:solidFill>
          <a:srgbClr val="F0F76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0F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716DF1FB-9CBE-4A56-8C9A-89B49638A1C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454987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Single column title and content">
    <p:bg>
      <p:bgPr>
        <a:solidFill>
          <a:srgbClr val="A8BD3A">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ACE0D381-F9B6-4F28-AC44-318938AE607E}"/>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37039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ple single column title and content">
    <p:bg>
      <p:bgPr>
        <a:solidFill>
          <a:srgbClr val="F5F5F6"/>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1DF6F2E-6103-7646-B158-3C2256C8207A}"/>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0" name="Footer Placeholder">
            <a:extLst>
              <a:ext uri="{FF2B5EF4-FFF2-40B4-BE49-F238E27FC236}">
                <a16:creationId xmlns:a16="http://schemas.microsoft.com/office/drawing/2014/main" id="{329F9C9E-62CC-2B44-BA02-01ADE0F29C3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30544EB6-513C-7842-B1EB-1E3E37F1B12C}"/>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4F74C42-48D2-47EF-82E0-CA0549EADB4B}"/>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91405291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529" userDrawn="1">
          <p15:clr>
            <a:srgbClr val="FBAE40"/>
          </p15:clr>
        </p15:guide>
        <p15:guide id="3" pos="3940" userDrawn="1">
          <p15:clr>
            <a:srgbClr val="FBAE40"/>
          </p15:clr>
        </p15:guide>
        <p15:guide id="4" orient="horz" pos="36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Single column title and content">
    <p:bg>
      <p:bgPr>
        <a:solidFill>
          <a:srgbClr val="0F8243">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F8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8D2D9665-1930-354D-807D-4411F3CF0D26}"/>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E3E75594-49FF-B84B-8C8B-F49C4E118CD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CB01BB8-1793-4D6F-BA02-682F143AF5C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4539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3C58"/>
                </a:solidFill>
                <a:latin typeface="Trebuchet MS"/>
                <a:cs typeface="Trebuchet MS"/>
              </a:defRPr>
            </a:lvl1pPr>
          </a:lstStyle>
          <a:p>
            <a:endParaRPr/>
          </a:p>
        </p:txBody>
      </p:sp>
      <p:sp>
        <p:nvSpPr>
          <p:cNvPr id="3" name="Holder 3"/>
          <p:cNvSpPr>
            <a:spLocks noGrp="1"/>
          </p:cNvSpPr>
          <p:nvPr>
            <p:ph type="body" idx="1"/>
          </p:nvPr>
        </p:nvSpPr>
        <p:spPr>
          <a:xfrm>
            <a:off x="838200" y="3081404"/>
            <a:ext cx="7379711" cy="275973"/>
          </a:xfrm>
        </p:spPr>
        <p:txBody>
          <a:bodyPr lIns="0" tIns="0" rIns="0" bIns="0"/>
          <a:lstStyle>
            <a:lvl1pPr>
              <a:defRPr sz="1800" b="0" i="0" u="sng">
                <a:solidFill>
                  <a:srgbClr val="0462C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155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mple two column text and conten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cxnSp>
        <p:nvCxnSpPr>
          <p:cNvPr id="8" name="Line">
            <a:extLst>
              <a:ext uri="{FF2B5EF4-FFF2-40B4-BE49-F238E27FC236}">
                <a16:creationId xmlns:a16="http://schemas.microsoft.com/office/drawing/2014/main" id="{7A09A1D8-0AE4-B646-8D6E-9B761AD35D7E}"/>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sp>
        <p:nvSpPr>
          <p:cNvPr id="40" name="Title">
            <a:extLst>
              <a:ext uri="{FF2B5EF4-FFF2-40B4-BE49-F238E27FC236}">
                <a16:creationId xmlns:a16="http://schemas.microsoft.com/office/drawing/2014/main" id="{828BD64B-77BE-4FF5-BBDC-EF7EC865CCDB}"/>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41" name="Content Placeholder 1">
            <a:extLst>
              <a:ext uri="{FF2B5EF4-FFF2-40B4-BE49-F238E27FC236}">
                <a16:creationId xmlns:a16="http://schemas.microsoft.com/office/drawing/2014/main" id="{87ADB154-14C7-45F6-86A7-1568603A2E87}"/>
              </a:ext>
            </a:extLst>
          </p:cNvPr>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
            <a:extLst>
              <a:ext uri="{FF2B5EF4-FFF2-40B4-BE49-F238E27FC236}">
                <a16:creationId xmlns:a16="http://schemas.microsoft.com/office/drawing/2014/main" id="{6F27E631-7041-4832-8BDE-85CAE2816EDC}"/>
              </a:ext>
            </a:extLst>
          </p:cNvPr>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056F0EB-F373-4656-9EB6-4435C8EDE21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557903953"/>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rt page - minimal footer">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EC099F22-2809-E243-A4DE-90F187EBDB6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9" name="Content Placeholder">
            <a:extLst>
              <a:ext uri="{FF2B5EF4-FFF2-40B4-BE49-F238E27FC236}">
                <a16:creationId xmlns:a16="http://schemas.microsoft.com/office/drawing/2014/main" id="{174CFFCA-1BD8-5E48-82C8-B24912230E4E}"/>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849E051-7819-4754-A13D-C9F6F18A762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4447637"/>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hoto image slide">
    <p:bg>
      <p:bgPr>
        <a:solidFill>
          <a:srgbClr val="F5F5F6"/>
        </a:solidFill>
        <a:effectLst/>
      </p:bgPr>
    </p:bg>
    <p:spTree>
      <p:nvGrpSpPr>
        <p:cNvPr id="1" name=""/>
        <p:cNvGrpSpPr/>
        <p:nvPr/>
      </p:nvGrpSpPr>
      <p:grpSpPr>
        <a:xfrm>
          <a:off x="0" y="0"/>
          <a:ext cx="0" cy="0"/>
          <a:chOff x="0" y="0"/>
          <a:chExt cx="0" cy="0"/>
        </a:xfrm>
      </p:grpSpPr>
      <p:sp>
        <p:nvSpPr>
          <p:cNvPr id="26" name="Title">
            <a:extLst>
              <a:ext uri="{FF2B5EF4-FFF2-40B4-BE49-F238E27FC236}">
                <a16:creationId xmlns:a16="http://schemas.microsoft.com/office/drawing/2014/main" id="{3CBDAEED-76B5-4C05-B509-A6902CE434D1}"/>
              </a:ext>
            </a:extLst>
          </p:cNvPr>
          <p:cNvSpPr>
            <a:spLocks noGrp="1"/>
          </p:cNvSpPr>
          <p:nvPr>
            <p:ph type="title" hasCustomPrompt="1"/>
          </p:nvPr>
        </p:nvSpPr>
        <p:spPr>
          <a:xfrm>
            <a:off x="838200" y="657094"/>
            <a:ext cx="5119687" cy="765501"/>
          </a:xfrm>
          <a:prstGeom prst="rect">
            <a:avLst/>
          </a:prstGeom>
        </p:spPr>
        <p:txBody>
          <a:bodyPr>
            <a:noAutofit/>
          </a:bodyPr>
          <a:lstStyle>
            <a:lvl1pPr>
              <a:defRPr sz="3200"/>
            </a:lvl1pPr>
          </a:lstStyle>
          <a:p>
            <a:pPr lvl="0"/>
            <a:r>
              <a:rPr lang="en-US"/>
              <a:t>Image Slide</a:t>
            </a:r>
          </a:p>
        </p:txBody>
      </p:sp>
      <p:sp>
        <p:nvSpPr>
          <p:cNvPr id="27" name="Content Placeholder 1">
            <a:extLst>
              <a:ext uri="{FF2B5EF4-FFF2-40B4-BE49-F238E27FC236}">
                <a16:creationId xmlns:a16="http://schemas.microsoft.com/office/drawing/2014/main" id="{2E5A3FCD-21AD-4891-BE59-BD2B246F25DA}"/>
              </a:ext>
            </a:extLst>
          </p:cNvPr>
          <p:cNvSpPr>
            <a:spLocks noGrp="1"/>
          </p:cNvSpPr>
          <p:nvPr>
            <p:ph idx="13" hasCustomPrompt="1"/>
          </p:nvPr>
        </p:nvSpPr>
        <p:spPr>
          <a:xfrm>
            <a:off x="843231" y="632462"/>
            <a:ext cx="5667348" cy="555984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1:1)</a:t>
            </a:r>
          </a:p>
        </p:txBody>
      </p:sp>
      <p:sp>
        <p:nvSpPr>
          <p:cNvPr id="28" name="Content Placeholder 2">
            <a:extLst>
              <a:ext uri="{FF2B5EF4-FFF2-40B4-BE49-F238E27FC236}">
                <a16:creationId xmlns:a16="http://schemas.microsoft.com/office/drawing/2014/main" id="{EF4A35F9-7B4A-4543-B206-7DD45C6BE6EA}"/>
              </a:ext>
            </a:extLst>
          </p:cNvPr>
          <p:cNvSpPr>
            <a:spLocks noGrp="1"/>
          </p:cNvSpPr>
          <p:nvPr>
            <p:ph idx="1" hasCustomPrompt="1"/>
          </p:nvPr>
        </p:nvSpPr>
        <p:spPr>
          <a:xfrm>
            <a:off x="6519632" y="629923"/>
            <a:ext cx="4869098" cy="2715138"/>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29" name="Content Placeholder 3">
            <a:extLst>
              <a:ext uri="{FF2B5EF4-FFF2-40B4-BE49-F238E27FC236}">
                <a16:creationId xmlns:a16="http://schemas.microsoft.com/office/drawing/2014/main" id="{175AB9CB-A473-4FF7-8A93-A893D3FFB9ED}"/>
              </a:ext>
            </a:extLst>
          </p:cNvPr>
          <p:cNvSpPr>
            <a:spLocks noGrp="1"/>
          </p:cNvSpPr>
          <p:nvPr>
            <p:ph idx="12" hasCustomPrompt="1"/>
          </p:nvPr>
        </p:nvSpPr>
        <p:spPr>
          <a:xfrm>
            <a:off x="6519631" y="3348930"/>
            <a:ext cx="4869099" cy="28452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Tree>
    <p:extLst>
      <p:ext uri="{BB962C8B-B14F-4D97-AF65-F5344CB8AC3E}">
        <p14:creationId xmlns:p14="http://schemas.microsoft.com/office/powerpoint/2010/main" val="2517850142"/>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mple quote slide">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4823432E-3586-604D-92FD-6766ABAEBE02}"/>
              </a:ext>
            </a:extLst>
          </p:cNvPr>
          <p:cNvSpPr>
            <a:spLocks noGrp="1"/>
          </p:cNvSpPr>
          <p:nvPr>
            <p:ph type="title" hasCustomPrompt="1"/>
          </p:nvPr>
        </p:nvSpPr>
        <p:spPr>
          <a:xfrm>
            <a:off x="838200" y="2944961"/>
            <a:ext cx="10515600" cy="877163"/>
          </a:xfrm>
          <a:prstGeom prst="rect">
            <a:avLst/>
          </a:prstGeom>
        </p:spPr>
        <p:txBody>
          <a:bodyPr tIns="0" rIns="0" bIns="0" anchor="t" anchorCtr="0">
            <a:spAutoFit/>
          </a:bodyPr>
          <a:lstStyle>
            <a:lvl1pPr algn="l">
              <a:defRPr sz="6000" b="0">
                <a:solidFill>
                  <a:srgbClr val="003C57"/>
                </a:solidFill>
              </a:defRPr>
            </a:lvl1pPr>
          </a:lstStyle>
          <a:p>
            <a:r>
              <a:rPr lang="en-US"/>
              <a:t>“Simple quote.”</a:t>
            </a:r>
          </a:p>
        </p:txBody>
      </p:sp>
      <p:sp>
        <p:nvSpPr>
          <p:cNvPr id="7" name="Author">
            <a:extLst>
              <a:ext uri="{FF2B5EF4-FFF2-40B4-BE49-F238E27FC236}">
                <a16:creationId xmlns:a16="http://schemas.microsoft.com/office/drawing/2014/main" id="{5098D52F-C970-2B40-8239-2E25388E3E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a:t>
            </a:r>
          </a:p>
        </p:txBody>
      </p:sp>
    </p:spTree>
    <p:extLst>
      <p:ext uri="{BB962C8B-B14F-4D97-AF65-F5344CB8AC3E}">
        <p14:creationId xmlns:p14="http://schemas.microsoft.com/office/powerpoint/2010/main" val="2709065309"/>
      </p:ext>
    </p:extLst>
  </p:cSld>
  <p:clrMapOvr>
    <a:masterClrMapping/>
  </p:clrMapOvr>
  <p:extLst>
    <p:ext uri="{DCECCB84-F9BA-43D5-87BE-67443E8EF086}">
      <p15:sldGuideLst xmlns:p15="http://schemas.microsoft.com/office/powerpoint/2012/main">
        <p15:guide id="1" orient="horz" pos="436" userDrawn="1">
          <p15:clr>
            <a:srgbClr val="FBAE40"/>
          </p15:clr>
        </p15:guide>
        <p15:guide id="2" orient="horz" pos="3634" userDrawn="1">
          <p15:clr>
            <a:srgbClr val="FBAE40"/>
          </p15:clr>
        </p15:guide>
        <p15:guide id="3" pos="529" userDrawn="1">
          <p15:clr>
            <a:srgbClr val="FBAE40"/>
          </p15:clr>
        </p15:guide>
        <p15:guide id="4" pos="717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left, one image right">
    <p:bg>
      <p:bgPr>
        <a:solidFill>
          <a:srgbClr val="F5F5F6"/>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82EEFC85-1348-1B4D-BA3F-948A6B6A2C11}"/>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5" name="Footer Placeholder">
            <a:extLst>
              <a:ext uri="{FF2B5EF4-FFF2-40B4-BE49-F238E27FC236}">
                <a16:creationId xmlns:a16="http://schemas.microsoft.com/office/drawing/2014/main" id="{3C90513C-0A03-D04D-8CDF-DC791864E4F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a:extLst>
              <a:ext uri="{FF2B5EF4-FFF2-40B4-BE49-F238E27FC236}">
                <a16:creationId xmlns:a16="http://schemas.microsoft.com/office/drawing/2014/main" id="{476494BA-54FA-6240-A5E0-73528C13DB5B}"/>
              </a:ext>
            </a:extLst>
          </p:cNvPr>
          <p:cNvSpPr>
            <a:spLocks noGrp="1"/>
          </p:cNvSpPr>
          <p:nvPr>
            <p:ph type="title" hasCustomPrompt="1"/>
          </p:nvPr>
        </p:nvSpPr>
        <p:spPr>
          <a:xfrm>
            <a:off x="838200" y="639842"/>
            <a:ext cx="3331865" cy="814519"/>
          </a:xfrm>
          <a:prstGeom prst="rect">
            <a:avLst/>
          </a:prstGeom>
        </p:spPr>
        <p:txBody>
          <a:bodyPr>
            <a:noAutofit/>
          </a:bodyPr>
          <a:lstStyle>
            <a:lvl1pPr>
              <a:defRPr sz="3200"/>
            </a:lvl1pPr>
          </a:lstStyle>
          <a:p>
            <a:pPr lvl="0"/>
            <a:r>
              <a:rPr lang="en-US"/>
              <a:t>Text left, one image right</a:t>
            </a:r>
          </a:p>
        </p:txBody>
      </p:sp>
      <p:sp>
        <p:nvSpPr>
          <p:cNvPr id="10" name="Content Placeholder">
            <a:extLst>
              <a:ext uri="{FF2B5EF4-FFF2-40B4-BE49-F238E27FC236}">
                <a16:creationId xmlns:a16="http://schemas.microsoft.com/office/drawing/2014/main" id="{5A53190F-4F68-9B4A-91AB-F520FB436C9F}"/>
              </a:ext>
            </a:extLst>
          </p:cNvPr>
          <p:cNvSpPr>
            <a:spLocks noGrp="1"/>
          </p:cNvSpPr>
          <p:nvPr>
            <p:ph sz="half" idx="10" hasCustomPrompt="1"/>
          </p:nvPr>
        </p:nvSpPr>
        <p:spPr>
          <a:xfrm>
            <a:off x="838200" y="1681675"/>
            <a:ext cx="3331866" cy="2329227"/>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9" name="Content Placeholder">
            <a:extLst>
              <a:ext uri="{FF2B5EF4-FFF2-40B4-BE49-F238E27FC236}">
                <a16:creationId xmlns:a16="http://schemas.microsoft.com/office/drawing/2014/main" id="{3AEE310C-A9B2-BC47-9C43-3532231F7D72}"/>
              </a:ext>
            </a:extLst>
          </p:cNvPr>
          <p:cNvSpPr>
            <a:spLocks noGrp="1"/>
          </p:cNvSpPr>
          <p:nvPr>
            <p:ph idx="1" hasCustomPrompt="1"/>
          </p:nvPr>
        </p:nvSpPr>
        <p:spPr>
          <a:xfrm>
            <a:off x="4556936" y="639842"/>
            <a:ext cx="6822742" cy="5129133"/>
          </a:xfrm>
          <a:prstGeom prst="rect">
            <a:avLst/>
          </a:prstGeom>
          <a:solidFill>
            <a:schemeClr val="bg2"/>
          </a:solidFill>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a:t>
            </a:r>
            <a:br>
              <a:rPr lang="en-US"/>
            </a:br>
            <a:r>
              <a:rPr lang="en-US"/>
              <a:t>(aspect ratio 4:3)</a:t>
            </a:r>
          </a:p>
        </p:txBody>
      </p:sp>
      <p:pic>
        <p:nvPicPr>
          <p:cNvPr id="9" name="Picture 8">
            <a:extLst>
              <a:ext uri="{FF2B5EF4-FFF2-40B4-BE49-F238E27FC236}">
                <a16:creationId xmlns:a16="http://schemas.microsoft.com/office/drawing/2014/main" id="{54FFF628-7CD6-4CE8-A9EA-120EE7864ED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987263514"/>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4535F1F-277B-46B6-A20F-9504007ED6A2}"/>
              </a:ext>
            </a:extLst>
          </p:cNvPr>
          <p:cNvPicPr>
            <a:picLocks noChangeAspect="1"/>
          </p:cNvPicPr>
          <p:nvPr userDrawn="1"/>
        </p:nvPicPr>
        <p:blipFill>
          <a:blip r:embed="rId43"/>
          <a:stretch>
            <a:fillRect/>
          </a:stretch>
        </p:blipFill>
        <p:spPr>
          <a:xfrm>
            <a:off x="1184" y="0"/>
            <a:ext cx="12189631" cy="6858000"/>
          </a:xfrm>
          <a:prstGeom prst="rect">
            <a:avLst/>
          </a:prstGeom>
        </p:spPr>
      </p:pic>
      <p:sp>
        <p:nvSpPr>
          <p:cNvPr id="12" name="Slide Number Placeholder">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a:p>
        </p:txBody>
      </p:sp>
      <p:sp>
        <p:nvSpPr>
          <p:cNvPr id="5" name="Title Placeholder">
            <a:extLst>
              <a:ext uri="{FF2B5EF4-FFF2-40B4-BE49-F238E27FC236}">
                <a16:creationId xmlns:a16="http://schemas.microsoft.com/office/drawing/2014/main" id="{6DBF0174-0E48-4922-B59E-9E207247D338}"/>
              </a:ext>
            </a:extLst>
          </p:cNvPr>
          <p:cNvSpPr>
            <a:spLocks noGrp="1"/>
          </p:cNvSpPr>
          <p:nvPr>
            <p:ph type="title"/>
          </p:nvPr>
        </p:nvSpPr>
        <p:spPr>
          <a:xfrm>
            <a:off x="838200" y="826982"/>
            <a:ext cx="7379711" cy="2149034"/>
          </a:xfrm>
          <a:prstGeom prst="rect">
            <a:avLst/>
          </a:prstGeom>
        </p:spPr>
        <p:txBody>
          <a:bodyPr vert="horz" lIns="0" tIns="0" rIns="0" bIns="0" rtlCol="0" anchor="t" anchorCtr="0">
            <a:normAutofit/>
          </a:bodyPr>
          <a:lstStyle/>
          <a:p>
            <a:r>
              <a:rPr lang="en-US"/>
              <a:t>Write your title here </a:t>
            </a:r>
            <a:br>
              <a:rPr lang="en-US"/>
            </a:br>
            <a:r>
              <a:rPr lang="en-US"/>
              <a:t>(in sentence case)</a:t>
            </a:r>
            <a:endParaRPr lang="en-GB"/>
          </a:p>
        </p:txBody>
      </p:sp>
      <p:sp>
        <p:nvSpPr>
          <p:cNvPr id="3" name="Text Placeholder">
            <a:extLst>
              <a:ext uri="{FF2B5EF4-FFF2-40B4-BE49-F238E27FC236}">
                <a16:creationId xmlns:a16="http://schemas.microsoft.com/office/drawing/2014/main" id="{CBE85E22-5EF0-604F-9D81-8D55219770BA}"/>
              </a:ext>
            </a:extLst>
          </p:cNvPr>
          <p:cNvSpPr>
            <a:spLocks noGrp="1"/>
          </p:cNvSpPr>
          <p:nvPr>
            <p:ph type="body" idx="1"/>
          </p:nvPr>
        </p:nvSpPr>
        <p:spPr>
          <a:xfrm>
            <a:off x="838200" y="3081404"/>
            <a:ext cx="7379711" cy="2391425"/>
          </a:xfrm>
          <a:prstGeom prst="rect">
            <a:avLst/>
          </a:prstGeom>
        </p:spPr>
        <p:txBody>
          <a:bodyPr vert="horz" wrap="square" lIns="0" tIns="4680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 (minimum recommended text size 18pt)</a:t>
            </a:r>
          </a:p>
        </p:txBody>
      </p:sp>
      <p:sp>
        <p:nvSpPr>
          <p:cNvPr id="16" name="Date Placeholder">
            <a:extLst>
              <a:ext uri="{FF2B5EF4-FFF2-40B4-BE49-F238E27FC236}">
                <a16:creationId xmlns:a16="http://schemas.microsoft.com/office/drawing/2014/main" id="{C57F1779-22FA-E74D-A68A-DE59AC0306AC}"/>
              </a:ext>
            </a:extLst>
          </p:cNvPr>
          <p:cNvSpPr>
            <a:spLocks noGrp="1"/>
          </p:cNvSpPr>
          <p:nvPr>
            <p:ph type="dt" sz="half" idx="2"/>
          </p:nvPr>
        </p:nvSpPr>
        <p:spPr>
          <a:xfrm>
            <a:off x="838200" y="5531312"/>
            <a:ext cx="2743200" cy="365125"/>
          </a:xfrm>
          <a:prstGeom prst="rect">
            <a:avLst/>
          </a:prstGeom>
        </p:spPr>
        <p:txBody>
          <a:bodyPr vert="horz" lIns="0" tIns="45720" rIns="91440" bIns="45720" rtlCol="0" anchor="ctr"/>
          <a:lstStyle>
            <a:lvl1pPr algn="l">
              <a:defRPr sz="2000" b="1">
                <a:solidFill>
                  <a:srgbClr val="003C57"/>
                </a:solidFill>
              </a:defRPr>
            </a:lvl1pPr>
          </a:lstStyle>
          <a:p>
            <a:fld id="{695CE8D2-2A51-934B-BEE8-FEA5F81FAF91}" type="datetime4">
              <a:rPr lang="en-GB" smtClean="0"/>
              <a:t>06 February 2024</a:t>
            </a:fld>
            <a:endParaRPr lang="en-US"/>
          </a:p>
        </p:txBody>
      </p:sp>
      <p:cxnSp>
        <p:nvCxnSpPr>
          <p:cNvPr id="15" name="Line">
            <a:extLst>
              <a:ext uri="{FF2B5EF4-FFF2-40B4-BE49-F238E27FC236}">
                <a16:creationId xmlns:a16="http://schemas.microsoft.com/office/drawing/2014/main" id="{6E5DCB11-47E3-BC4E-87BE-ED66A7AC92CD}"/>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859F0EB-A17F-403F-B7BB-4F39E8B62045}"/>
              </a:ext>
            </a:extLst>
          </p:cNvPr>
          <p:cNvPicPr>
            <a:picLocks noChangeAspect="1"/>
          </p:cNvPicPr>
          <p:nvPr userDrawn="1"/>
        </p:nvPicPr>
        <p:blipFill>
          <a:blip r:embed="rId44"/>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59791047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725" r:id="rId4"/>
    <p:sldLayoutId id="2147483739" r:id="rId5"/>
    <p:sldLayoutId id="2147483708" r:id="rId6"/>
    <p:sldLayoutId id="2147483740" r:id="rId7"/>
    <p:sldLayoutId id="2147483724" r:id="rId8"/>
    <p:sldLayoutId id="2147483704" r:id="rId9"/>
    <p:sldLayoutId id="2147483705" r:id="rId10"/>
    <p:sldLayoutId id="2147483729" r:id="rId11"/>
    <p:sldLayoutId id="2147483730" r:id="rId12"/>
    <p:sldLayoutId id="2147483671" r:id="rId13"/>
    <p:sldLayoutId id="2147483728" r:id="rId14"/>
    <p:sldLayoutId id="2147483684" r:id="rId15"/>
    <p:sldLayoutId id="2147483674" r:id="rId16"/>
    <p:sldLayoutId id="2147483689" r:id="rId17"/>
    <p:sldLayoutId id="2147483675" r:id="rId18"/>
    <p:sldLayoutId id="2147483677" r:id="rId19"/>
    <p:sldLayoutId id="2147483682" r:id="rId20"/>
    <p:sldLayoutId id="2147483683" r:id="rId21"/>
    <p:sldLayoutId id="2147483681" r:id="rId22"/>
    <p:sldLayoutId id="2147483680" r:id="rId23"/>
    <p:sldLayoutId id="2147483679" r:id="rId24"/>
    <p:sldLayoutId id="2147483709" r:id="rId25"/>
    <p:sldLayoutId id="2147483737" r:id="rId26"/>
    <p:sldLayoutId id="2147483735" r:id="rId27"/>
    <p:sldLayoutId id="2147483678" r:id="rId28"/>
    <p:sldLayoutId id="2147483713" r:id="rId29"/>
    <p:sldLayoutId id="2147483715" r:id="rId30"/>
    <p:sldLayoutId id="2147483717" r:id="rId31"/>
    <p:sldLayoutId id="2147483723" r:id="rId32"/>
    <p:sldLayoutId id="2147483722" r:id="rId33"/>
    <p:sldLayoutId id="2147483721" r:id="rId34"/>
    <p:sldLayoutId id="2147483720" r:id="rId35"/>
    <p:sldLayoutId id="2147483719" r:id="rId36"/>
    <p:sldLayoutId id="2147483733" r:id="rId37"/>
    <p:sldLayoutId id="2147483736" r:id="rId38"/>
    <p:sldLayoutId id="2147483734" r:id="rId39"/>
    <p:sldLayoutId id="2147483718" r:id="rId40"/>
    <p:sldLayoutId id="2147483743" r:id="rId41"/>
  </p:sldLayoutIdLst>
  <p:hf sldNum="0" hdr="0"/>
  <p:txStyles>
    <p:titleStyle>
      <a:lvl1pPr algn="l" defTabSz="914400" rtl="0" eaLnBrk="1" latinLnBrk="0" hangingPunct="1">
        <a:lnSpc>
          <a:spcPct val="95000"/>
        </a:lnSpc>
        <a:spcBef>
          <a:spcPct val="0"/>
        </a:spcBef>
        <a:spcAft>
          <a:spcPts val="1000"/>
        </a:spcAft>
        <a:buNone/>
        <a:defRPr sz="4800" b="1" kern="1200" baseline="0">
          <a:solidFill>
            <a:srgbClr val="003C57"/>
          </a:solidFill>
          <a:latin typeface="+mj-lt"/>
          <a:ea typeface="+mj-ea"/>
          <a:cs typeface="+mj-cs"/>
        </a:defRPr>
      </a:lvl1pPr>
    </p:titleStyle>
    <p:body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rgbClr val="003C57"/>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orient="horz" pos="3634" userDrawn="1">
          <p15:clr>
            <a:srgbClr val="F26B43"/>
          </p15:clr>
        </p15:guide>
        <p15:guide id="3" pos="7174" userDrawn="1">
          <p15:clr>
            <a:srgbClr val="F26B43"/>
          </p15:clr>
        </p15:guide>
        <p15:guide id="4"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FC48A097-54AF-B97D-22CD-0D8C8FBD5FD8}"/>
              </a:ext>
            </a:extLst>
          </p:cNvPr>
          <p:cNvSpPr>
            <a:spLocks noGrp="1"/>
          </p:cNvSpPr>
          <p:nvPr>
            <p:ph type="title"/>
          </p:nvPr>
        </p:nvSpPr>
        <p:spPr>
          <a:xfrm>
            <a:off x="813955" y="773682"/>
            <a:ext cx="8579426" cy="1447398"/>
          </a:xfrm>
        </p:spPr>
        <p:txBody>
          <a:bodyPr>
            <a:noAutofit/>
          </a:bodyPr>
          <a:lstStyle/>
          <a:p>
            <a:r>
              <a:rPr lang="en-US" sz="5400" dirty="0">
                <a:cs typeface="Arial"/>
              </a:rPr>
              <a:t>Introduction to Modular Programming</a:t>
            </a:r>
            <a:endParaRPr lang="en-US" sz="5400" b="0" dirty="0">
              <a:cs typeface="Arial"/>
            </a:endParaRPr>
          </a:p>
        </p:txBody>
      </p:sp>
      <p:sp>
        <p:nvSpPr>
          <p:cNvPr id="16" name="Content Placeholder 50">
            <a:extLst>
              <a:ext uri="{FF2B5EF4-FFF2-40B4-BE49-F238E27FC236}">
                <a16:creationId xmlns:a16="http://schemas.microsoft.com/office/drawing/2014/main" id="{CB4CA5B9-0EB8-CED2-E1ED-3B5B4FD5C29C}"/>
              </a:ext>
            </a:extLst>
          </p:cNvPr>
          <p:cNvSpPr>
            <a:spLocks noGrp="1"/>
          </p:cNvSpPr>
          <p:nvPr>
            <p:ph idx="13"/>
          </p:nvPr>
        </p:nvSpPr>
        <p:spPr>
          <a:xfrm>
            <a:off x="838200" y="3570333"/>
            <a:ext cx="2445327" cy="437236"/>
          </a:xfrm>
        </p:spPr>
        <p:txBody>
          <a:bodyPr/>
          <a:lstStyle/>
          <a:p>
            <a:r>
              <a:rPr lang="en-GB" dirty="0">
                <a:latin typeface="Arial"/>
                <a:cs typeface="Arial"/>
              </a:rPr>
              <a:t>Jake Marshall</a:t>
            </a:r>
            <a:endParaRPr lang="en-US" dirty="0"/>
          </a:p>
        </p:txBody>
      </p:sp>
      <p:sp>
        <p:nvSpPr>
          <p:cNvPr id="17" name="Content Placeholder 49">
            <a:extLst>
              <a:ext uri="{FF2B5EF4-FFF2-40B4-BE49-F238E27FC236}">
                <a16:creationId xmlns:a16="http://schemas.microsoft.com/office/drawing/2014/main" id="{14950458-CE54-E4F6-7EEE-CDAEAF4B5174}"/>
              </a:ext>
            </a:extLst>
          </p:cNvPr>
          <p:cNvSpPr>
            <a:spLocks noGrp="1"/>
          </p:cNvSpPr>
          <p:nvPr>
            <p:ph idx="1"/>
          </p:nvPr>
        </p:nvSpPr>
        <p:spPr>
          <a:xfrm>
            <a:off x="813955" y="4179720"/>
            <a:ext cx="4813300" cy="312330"/>
          </a:xfrm>
        </p:spPr>
        <p:txBody>
          <a:bodyPr/>
          <a:lstStyle/>
          <a:p>
            <a:r>
              <a:rPr lang="en-GB" dirty="0">
                <a:latin typeface="Arial"/>
                <a:cs typeface="Arial"/>
              </a:rPr>
              <a:t>Trainee Data Science Lecturer</a:t>
            </a:r>
            <a:endParaRPr lang="en-GB" dirty="0"/>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p:txBody>
          <a:bodyPr/>
          <a:lstStyle/>
          <a:p>
            <a:fld id="{06C531F1-065E-594C-8147-D209A7179285}" type="datetime4">
              <a:rPr lang="en-GB" smtClean="0"/>
              <a:pPr/>
              <a:t>06 February 2024</a:t>
            </a:fld>
            <a:endParaRPr lang="en-US"/>
          </a:p>
        </p:txBody>
      </p:sp>
    </p:spTree>
    <p:extLst>
      <p:ext uri="{BB962C8B-B14F-4D97-AF65-F5344CB8AC3E}">
        <p14:creationId xmlns:p14="http://schemas.microsoft.com/office/powerpoint/2010/main" val="188267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Scripts to Functions - Tips</a:t>
            </a:r>
          </a:p>
        </p:txBody>
      </p:sp>
      <p:sp>
        <p:nvSpPr>
          <p:cNvPr id="3" name="object 3"/>
          <p:cNvSpPr txBox="1"/>
          <p:nvPr/>
        </p:nvSpPr>
        <p:spPr>
          <a:xfrm>
            <a:off x="796543" y="2005910"/>
            <a:ext cx="6929204" cy="4034438"/>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Functions should perform </a:t>
            </a:r>
            <a:r>
              <a:rPr lang="en-GB" sz="2400" b="1" dirty="0">
                <a:cs typeface="Tahoma"/>
              </a:rPr>
              <a:t>one task </a:t>
            </a:r>
            <a:r>
              <a:rPr lang="en-GB" sz="2400" dirty="0">
                <a:cs typeface="Tahoma"/>
              </a:rPr>
              <a:t>– difficult to maintain otherwise.</a:t>
            </a:r>
          </a:p>
          <a:p>
            <a:pPr marL="16933">
              <a:spcBef>
                <a:spcPts val="140"/>
              </a:spcBef>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Identify repeated tasks – cleaning, manipulation, read and write.</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Identify generic housekeeping tasks – generalisable across projects, known as </a:t>
            </a:r>
            <a:r>
              <a:rPr lang="en-GB" sz="2400" b="1" dirty="0">
                <a:cs typeface="Tahoma"/>
              </a:rPr>
              <a:t>helper functions</a:t>
            </a:r>
            <a:r>
              <a:rPr lang="en-GB" sz="2400" dirty="0">
                <a:cs typeface="Tahoma"/>
              </a:rPr>
              <a:t>.</a:t>
            </a:r>
          </a:p>
          <a:p>
            <a:pPr marL="359833" indent="-342900">
              <a:spcBef>
                <a:spcPts val="140"/>
              </a:spcBef>
              <a:buFont typeface="Arial" panose="020B0604020202020204" pitchFamily="34" charset="0"/>
              <a:buChar char="•"/>
            </a:pPr>
            <a:endParaRPr lang="en-GB" sz="2000"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4" name="Picture 3">
            <a:extLst>
              <a:ext uri="{FF2B5EF4-FFF2-40B4-BE49-F238E27FC236}">
                <a16:creationId xmlns:a16="http://schemas.microsoft.com/office/drawing/2014/main" id="{855F4B50-5268-D8EE-C516-AF0C8A79D1DD}"/>
              </a:ext>
              <a:ext uri="{C183D7F6-B498-43B3-948B-1728B52AA6E4}">
                <adec:decorative xmlns:adec="http://schemas.microsoft.com/office/drawing/2017/decorative" val="1"/>
              </a:ext>
            </a:extLst>
          </p:cNvPr>
          <p:cNvPicPr>
            <a:picLocks noChangeAspect="1"/>
          </p:cNvPicPr>
          <p:nvPr/>
        </p:nvPicPr>
        <p:blipFill rotWithShape="1">
          <a:blip r:embed="rId3"/>
          <a:srcRect l="16773" t="11643" r="14060" b="10973"/>
          <a:stretch/>
        </p:blipFill>
        <p:spPr>
          <a:xfrm>
            <a:off x="8403674" y="2258008"/>
            <a:ext cx="2991783" cy="2341984"/>
          </a:xfrm>
          <a:prstGeom prst="rect">
            <a:avLst/>
          </a:prstGeom>
        </p:spPr>
      </p:pic>
    </p:spTree>
    <p:extLst>
      <p:ext uri="{BB962C8B-B14F-4D97-AF65-F5344CB8AC3E}">
        <p14:creationId xmlns:p14="http://schemas.microsoft.com/office/powerpoint/2010/main" val="290829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Scope</a:t>
            </a:r>
          </a:p>
        </p:txBody>
      </p:sp>
      <p:sp>
        <p:nvSpPr>
          <p:cNvPr id="3" name="object 3"/>
          <p:cNvSpPr txBox="1"/>
          <p:nvPr/>
        </p:nvSpPr>
        <p:spPr>
          <a:xfrm>
            <a:off x="796543" y="2101554"/>
            <a:ext cx="6929204" cy="2975173"/>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Where variables can be accessed in a program.</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Variables created in scripts can be accessed in all locations – the </a:t>
            </a:r>
            <a:r>
              <a:rPr lang="en-GB" sz="2400" b="1" dirty="0">
                <a:cs typeface="Tahoma"/>
              </a:rPr>
              <a:t>global scope.</a:t>
            </a:r>
          </a:p>
          <a:p>
            <a:pPr marL="359833" indent="-342900">
              <a:spcBef>
                <a:spcPts val="140"/>
              </a:spcBef>
              <a:buFont typeface="Arial" panose="020B0604020202020204" pitchFamily="34" charset="0"/>
              <a:buChar char="•"/>
            </a:pPr>
            <a:endParaRPr lang="en-GB" sz="2400" b="1" dirty="0">
              <a:cs typeface="Tahoma"/>
            </a:endParaRPr>
          </a:p>
          <a:p>
            <a:pPr marL="359833" indent="-342900">
              <a:spcBef>
                <a:spcPts val="140"/>
              </a:spcBef>
              <a:buFont typeface="Arial" panose="020B0604020202020204" pitchFamily="34" charset="0"/>
              <a:buChar char="•"/>
            </a:pPr>
            <a:r>
              <a:rPr lang="en-GB" sz="2400" dirty="0">
                <a:cs typeface="Tahoma"/>
              </a:rPr>
              <a:t>Variables created within specific objects, such as functions – the </a:t>
            </a:r>
            <a:r>
              <a:rPr lang="en-GB" sz="2400" b="1" dirty="0">
                <a:cs typeface="Tahoma"/>
              </a:rPr>
              <a:t>local scope</a:t>
            </a:r>
            <a:r>
              <a:rPr lang="en-GB" sz="2400" dirty="0">
                <a:cs typeface="Tahoma"/>
              </a:rPr>
              <a:t>. </a:t>
            </a:r>
            <a:endParaRPr lang="en-GB" sz="2000"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2" name="Picture 1" descr="The scope in a program has its highest level at built in functions (since they are usable from the get go), then the global scope of objects we create, and lastly the local scope of program elements such as functions. ">
            <a:extLst>
              <a:ext uri="{FF2B5EF4-FFF2-40B4-BE49-F238E27FC236}">
                <a16:creationId xmlns:a16="http://schemas.microsoft.com/office/drawing/2014/main" id="{01754FAD-C663-9AFD-A73D-71D695541BBF}"/>
              </a:ext>
            </a:extLst>
          </p:cNvPr>
          <p:cNvPicPr>
            <a:picLocks noChangeAspect="1"/>
          </p:cNvPicPr>
          <p:nvPr/>
        </p:nvPicPr>
        <p:blipFill>
          <a:blip r:embed="rId3"/>
          <a:stretch>
            <a:fillRect/>
          </a:stretch>
        </p:blipFill>
        <p:spPr>
          <a:xfrm>
            <a:off x="8231359" y="1868288"/>
            <a:ext cx="3164098" cy="3121423"/>
          </a:xfrm>
          <a:prstGeom prst="rect">
            <a:avLst/>
          </a:prstGeom>
        </p:spPr>
      </p:pic>
    </p:spTree>
    <p:extLst>
      <p:ext uri="{BB962C8B-B14F-4D97-AF65-F5344CB8AC3E}">
        <p14:creationId xmlns:p14="http://schemas.microsoft.com/office/powerpoint/2010/main" val="418645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Scope </a:t>
            </a:r>
            <a:r>
              <a:rPr lang="en-GB" b="1">
                <a:latin typeface="+mn-lt"/>
              </a:rPr>
              <a:t>Considerations</a:t>
            </a:r>
            <a:endParaRPr lang="en-GB" b="1" dirty="0">
              <a:latin typeface="+mn-lt"/>
            </a:endParaRPr>
          </a:p>
        </p:txBody>
      </p:sp>
      <p:sp>
        <p:nvSpPr>
          <p:cNvPr id="3" name="object 3"/>
          <p:cNvSpPr txBox="1"/>
          <p:nvPr/>
        </p:nvSpPr>
        <p:spPr>
          <a:xfrm>
            <a:off x="796543" y="1930204"/>
            <a:ext cx="7423726" cy="4352474"/>
          </a:xfrm>
          <a:prstGeom prst="rect">
            <a:avLst/>
          </a:prstGeom>
        </p:spPr>
        <p:txBody>
          <a:bodyPr vert="horz" wrap="square" lIns="0" tIns="17780" rIns="0" bIns="0" rtlCol="0">
            <a:spAutoFit/>
          </a:bodyPr>
          <a:lstStyle/>
          <a:p>
            <a:pPr marL="285750" indent="-285750">
              <a:buFont typeface="Arial" panose="020B0604020202020204" pitchFamily="34" charset="0"/>
              <a:buChar char="•"/>
            </a:pPr>
            <a:r>
              <a:rPr lang="en-GB" sz="2400" dirty="0"/>
              <a:t>Variables with local scope </a:t>
            </a:r>
            <a:r>
              <a:rPr lang="en-GB" sz="2400" b="1" dirty="0"/>
              <a:t>do not exist globally.</a:t>
            </a:r>
          </a:p>
          <a:p>
            <a:pPr marL="742950" lvl="1" indent="-285750">
              <a:buFont typeface="Arial" panose="020B0604020202020204" pitchFamily="34" charset="0"/>
              <a:buChar char="•"/>
            </a:pPr>
            <a:r>
              <a:rPr lang="en-GB" sz="2400" dirty="0"/>
              <a:t>Calling them outside of a function results in error.</a:t>
            </a:r>
          </a:p>
          <a:p>
            <a:endParaRPr lang="en-GB" sz="2400" dirty="0"/>
          </a:p>
          <a:p>
            <a:endParaRPr lang="en-GB" sz="2400" dirty="0"/>
          </a:p>
          <a:p>
            <a:r>
              <a:rPr lang="en-GB" sz="2400" dirty="0"/>
              <a:t>Improper use of external variables </a:t>
            </a:r>
            <a:r>
              <a:rPr lang="en-GB" sz="2400" b="1" dirty="0"/>
              <a:t>locally</a:t>
            </a:r>
            <a:r>
              <a:rPr lang="en-GB" sz="2400" dirty="0"/>
              <a:t> is very bad practice:</a:t>
            </a:r>
          </a:p>
          <a:p>
            <a:pPr marL="742950" lvl="1" indent="-285750">
              <a:buFont typeface="Arial" panose="020B0604020202020204" pitchFamily="34" charset="0"/>
              <a:buChar char="•"/>
            </a:pPr>
            <a:r>
              <a:rPr lang="en-GB" sz="2400" dirty="0"/>
              <a:t>Unintentionally modifying global variables </a:t>
            </a:r>
            <a:r>
              <a:rPr lang="en-GB" sz="2400" b="1" dirty="0"/>
              <a:t>affects all areas</a:t>
            </a:r>
            <a:r>
              <a:rPr lang="en-GB" sz="2400" dirty="0"/>
              <a:t> of a program.</a:t>
            </a:r>
          </a:p>
          <a:p>
            <a:pPr marL="742950" lvl="1" indent="-285750">
              <a:buFont typeface="Arial" panose="020B0604020202020204" pitchFamily="34" charset="0"/>
              <a:buChar char="•"/>
            </a:pPr>
            <a:r>
              <a:rPr lang="en-GB" sz="2400" dirty="0"/>
              <a:t>If global variables are undefined, the script will fail.</a:t>
            </a:r>
          </a:p>
          <a:p>
            <a:pPr marL="16933">
              <a:spcBef>
                <a:spcPts val="140"/>
              </a:spcBef>
            </a:pPr>
            <a:endParaRPr lang="en-GB" sz="2000"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7" name="Picture 6">
            <a:extLst>
              <a:ext uri="{FF2B5EF4-FFF2-40B4-BE49-F238E27FC236}">
                <a16:creationId xmlns:a16="http://schemas.microsoft.com/office/drawing/2014/main" id="{663B41EA-A67C-9745-BF56-610686E744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56636" y="2313761"/>
            <a:ext cx="2230478" cy="2230478"/>
          </a:xfrm>
          <a:prstGeom prst="rect">
            <a:avLst/>
          </a:prstGeom>
        </p:spPr>
      </p:pic>
    </p:spTree>
    <p:extLst>
      <p:ext uri="{BB962C8B-B14F-4D97-AF65-F5344CB8AC3E}">
        <p14:creationId xmlns:p14="http://schemas.microsoft.com/office/powerpoint/2010/main" val="111364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Scope - Tips</a:t>
            </a:r>
          </a:p>
        </p:txBody>
      </p:sp>
      <p:sp>
        <p:nvSpPr>
          <p:cNvPr id="3" name="object 3"/>
          <p:cNvSpPr txBox="1"/>
          <p:nvPr/>
        </p:nvSpPr>
        <p:spPr>
          <a:xfrm>
            <a:off x="796543" y="2107485"/>
            <a:ext cx="7042533" cy="3344505"/>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Variables should be passed as arguments to a function or created within them. </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If we must access local variables, they must be </a:t>
            </a:r>
            <a:r>
              <a:rPr lang="en-GB" sz="2400" b="1" dirty="0">
                <a:cs typeface="Tahoma"/>
              </a:rPr>
              <a:t>returned</a:t>
            </a:r>
            <a:r>
              <a:rPr lang="en-GB" sz="2400" dirty="0">
                <a:cs typeface="Tahoma"/>
              </a:rPr>
              <a:t> by the function and assigned globally. </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Think of functions as having an entrance and an exit with </a:t>
            </a:r>
            <a:r>
              <a:rPr lang="en-GB" sz="2400" b="1" dirty="0">
                <a:cs typeface="Tahoma"/>
              </a:rPr>
              <a:t>no windows for access</a:t>
            </a:r>
            <a:r>
              <a:rPr lang="en-GB" sz="2400" dirty="0">
                <a:cs typeface="Tahoma"/>
              </a:rPr>
              <a:t>!</a:t>
            </a:r>
          </a:p>
          <a:p>
            <a:pPr marL="359833" indent="-342900">
              <a:spcBef>
                <a:spcPts val="140"/>
              </a:spcBef>
              <a:buFont typeface="Arial" panose="020B0604020202020204" pitchFamily="34" charset="0"/>
              <a:buChar char="•"/>
            </a:pPr>
            <a:endParaRPr lang="en-GB" sz="2000" b="1" dirty="0">
              <a:cs typeface="Tahoma"/>
            </a:endParaRPr>
          </a:p>
        </p:txBody>
      </p:sp>
      <p:pic>
        <p:nvPicPr>
          <p:cNvPr id="2" name="Picture 1">
            <a:extLst>
              <a:ext uri="{FF2B5EF4-FFF2-40B4-BE49-F238E27FC236}">
                <a16:creationId xmlns:a16="http://schemas.microsoft.com/office/drawing/2014/main" id="{4D7D2119-9A92-0ABB-CB3A-CCE35A9BC6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574275" y="2258466"/>
            <a:ext cx="2987299" cy="2341067"/>
          </a:xfrm>
          <a:prstGeom prst="rect">
            <a:avLst/>
          </a:prstGeom>
        </p:spPr>
      </p:pic>
    </p:spTree>
    <p:extLst>
      <p:ext uri="{BB962C8B-B14F-4D97-AF65-F5344CB8AC3E}">
        <p14:creationId xmlns:p14="http://schemas.microsoft.com/office/powerpoint/2010/main" val="351764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Functions to Modules</a:t>
            </a:r>
          </a:p>
        </p:txBody>
      </p:sp>
      <p:sp>
        <p:nvSpPr>
          <p:cNvPr id="3" name="object 3"/>
          <p:cNvSpPr txBox="1"/>
          <p:nvPr/>
        </p:nvSpPr>
        <p:spPr>
          <a:xfrm>
            <a:off x="796543" y="2005910"/>
            <a:ext cx="6929204" cy="4034438"/>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Well-structured code is better but still difficult to maintain.</a:t>
            </a:r>
          </a:p>
          <a:p>
            <a:pPr marL="16933">
              <a:spcBef>
                <a:spcPts val="140"/>
              </a:spcBef>
            </a:pPr>
            <a:endParaRPr lang="en-GB" sz="2400" dirty="0">
              <a:cs typeface="Tahoma"/>
            </a:endParaRPr>
          </a:p>
          <a:p>
            <a:pPr marL="16933">
              <a:spcBef>
                <a:spcPts val="140"/>
              </a:spcBef>
            </a:pPr>
            <a:r>
              <a:rPr lang="en-GB" sz="2400" dirty="0">
                <a:cs typeface="Tahoma"/>
              </a:rPr>
              <a:t>We should group related functions together into separate files:</a:t>
            </a:r>
          </a:p>
          <a:p>
            <a:pPr marL="817033" lvl="1" indent="-342900">
              <a:spcBef>
                <a:spcPts val="140"/>
              </a:spcBef>
              <a:buFont typeface="Arial" panose="020B0604020202020204" pitchFamily="34" charset="0"/>
              <a:buChar char="•"/>
            </a:pPr>
            <a:r>
              <a:rPr lang="en-GB" sz="2400" dirty="0">
                <a:cs typeface="Tahoma"/>
              </a:rPr>
              <a:t>These must be imported as </a:t>
            </a:r>
            <a:r>
              <a:rPr lang="en-GB" sz="2400" b="1" dirty="0">
                <a:cs typeface="Tahoma"/>
              </a:rPr>
              <a:t>modules</a:t>
            </a:r>
            <a:r>
              <a:rPr lang="en-GB" sz="2400" dirty="0">
                <a:cs typeface="Tahoma"/>
              </a:rPr>
              <a:t> within Python (just like pandas).</a:t>
            </a:r>
          </a:p>
          <a:p>
            <a:pPr marL="817033" lvl="1" indent="-342900">
              <a:spcBef>
                <a:spcPts val="140"/>
              </a:spcBef>
              <a:buFont typeface="Arial" panose="020B0604020202020204" pitchFamily="34" charset="0"/>
              <a:buChar char="•"/>
            </a:pPr>
            <a:r>
              <a:rPr lang="en-GB" sz="2400" dirty="0">
                <a:cs typeface="Tahoma"/>
              </a:rPr>
              <a:t>OR </a:t>
            </a:r>
            <a:r>
              <a:rPr lang="en-GB" sz="2400" b="1" dirty="0">
                <a:cs typeface="Tahoma"/>
              </a:rPr>
              <a:t>sourced</a:t>
            </a:r>
            <a:r>
              <a:rPr lang="en-GB" sz="2400" dirty="0">
                <a:cs typeface="Tahoma"/>
              </a:rPr>
              <a:t> into R with the source() function.</a:t>
            </a:r>
          </a:p>
          <a:p>
            <a:pPr marL="359833" indent="-342900">
              <a:spcBef>
                <a:spcPts val="140"/>
              </a:spcBef>
              <a:buFont typeface="Arial" panose="020B0604020202020204" pitchFamily="34" charset="0"/>
              <a:buChar char="•"/>
            </a:pPr>
            <a:endParaRPr lang="en-GB" sz="2000"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2" name="Picture 1">
            <a:extLst>
              <a:ext uri="{FF2B5EF4-FFF2-40B4-BE49-F238E27FC236}">
                <a16:creationId xmlns:a16="http://schemas.microsoft.com/office/drawing/2014/main" id="{5B8F7BD4-A3D4-1175-BB71-184C5972CA08}"/>
              </a:ext>
              <a:ext uri="{C183D7F6-B498-43B3-948B-1728B52AA6E4}">
                <adec:decorative xmlns:adec="http://schemas.microsoft.com/office/drawing/2017/decorative" val="1"/>
              </a:ext>
            </a:extLst>
          </p:cNvPr>
          <p:cNvPicPr>
            <a:picLocks noChangeAspect="1"/>
          </p:cNvPicPr>
          <p:nvPr/>
        </p:nvPicPr>
        <p:blipFill rotWithShape="1">
          <a:blip r:embed="rId3"/>
          <a:srcRect l="25989" r="23603"/>
          <a:stretch/>
        </p:blipFill>
        <p:spPr>
          <a:xfrm>
            <a:off x="8380071" y="2099327"/>
            <a:ext cx="2268638" cy="2743200"/>
          </a:xfrm>
          <a:prstGeom prst="rect">
            <a:avLst/>
          </a:prstGeom>
        </p:spPr>
      </p:pic>
    </p:spTree>
    <p:extLst>
      <p:ext uri="{BB962C8B-B14F-4D97-AF65-F5344CB8AC3E}">
        <p14:creationId xmlns:p14="http://schemas.microsoft.com/office/powerpoint/2010/main" val="330707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Separation of files</a:t>
            </a:r>
          </a:p>
        </p:txBody>
      </p:sp>
      <p:sp>
        <p:nvSpPr>
          <p:cNvPr id="3" name="object 3"/>
          <p:cNvSpPr txBox="1"/>
          <p:nvPr/>
        </p:nvSpPr>
        <p:spPr>
          <a:xfrm>
            <a:off x="796543" y="1994546"/>
            <a:ext cx="6080118" cy="3331681"/>
          </a:xfrm>
          <a:prstGeom prst="rect">
            <a:avLst/>
          </a:prstGeom>
        </p:spPr>
        <p:txBody>
          <a:bodyPr vert="horz" wrap="square" lIns="0" tIns="17780" rIns="0" bIns="0" rtlCol="0">
            <a:spAutoFit/>
          </a:bodyPr>
          <a:lstStyle/>
          <a:p>
            <a:pPr marL="16933">
              <a:spcBef>
                <a:spcPts val="140"/>
              </a:spcBef>
            </a:pPr>
            <a:r>
              <a:rPr lang="en-GB" sz="2400" dirty="0">
                <a:cs typeface="Tahoma"/>
              </a:rPr>
              <a:t>Generally, we have a </a:t>
            </a:r>
            <a:r>
              <a:rPr lang="en-GB" sz="2400" b="1" dirty="0">
                <a:cs typeface="Tahoma"/>
              </a:rPr>
              <a:t>main </a:t>
            </a:r>
            <a:r>
              <a:rPr lang="en-GB" sz="2400" dirty="0">
                <a:cs typeface="Tahoma"/>
              </a:rPr>
              <a:t>script that just runs the functions in sequence:</a:t>
            </a:r>
          </a:p>
          <a:p>
            <a:pPr marL="817033" lvl="1" indent="-342900">
              <a:spcBef>
                <a:spcPts val="140"/>
              </a:spcBef>
              <a:buFont typeface="Arial" panose="020B0604020202020204" pitchFamily="34" charset="0"/>
              <a:buChar char="•"/>
            </a:pPr>
            <a:r>
              <a:rPr lang="en-GB" sz="2400" dirty="0">
                <a:cs typeface="Tahoma"/>
              </a:rPr>
              <a:t>Or a higher-level function wraps those into one call – lessens </a:t>
            </a:r>
            <a:r>
              <a:rPr lang="en-GB" sz="2400" b="1" dirty="0">
                <a:cs typeface="Tahoma"/>
              </a:rPr>
              <a:t>interaction with users</a:t>
            </a:r>
            <a:r>
              <a:rPr lang="en-GB" sz="2400" dirty="0">
                <a:cs typeface="Tahoma"/>
              </a:rPr>
              <a:t>.</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Importing/sourcing loads the functions and code into the global scope.</a:t>
            </a:r>
          </a:p>
          <a:p>
            <a:pPr marL="359833" indent="-342900">
              <a:spcBef>
                <a:spcPts val="140"/>
              </a:spcBef>
              <a:buFont typeface="Arial" panose="020B0604020202020204" pitchFamily="34" charset="0"/>
              <a:buChar char="•"/>
            </a:pPr>
            <a:endParaRPr lang="en-GB" sz="2000" b="1" dirty="0">
              <a:cs typeface="Tahoma"/>
            </a:endParaRPr>
          </a:p>
        </p:txBody>
      </p:sp>
      <p:pic>
        <p:nvPicPr>
          <p:cNvPr id="7" name="Picture 6" descr="The main program loads in the file's contents into its global scope, allowing for use of functions when referenced correctly. ">
            <a:extLst>
              <a:ext uri="{FF2B5EF4-FFF2-40B4-BE49-F238E27FC236}">
                <a16:creationId xmlns:a16="http://schemas.microsoft.com/office/drawing/2014/main" id="{6993F3CB-B57D-7F3B-A8D8-081E1BD463A4}"/>
              </a:ext>
            </a:extLst>
          </p:cNvPr>
          <p:cNvPicPr>
            <a:picLocks noChangeAspect="1"/>
          </p:cNvPicPr>
          <p:nvPr/>
        </p:nvPicPr>
        <p:blipFill>
          <a:blip r:embed="rId3"/>
          <a:stretch>
            <a:fillRect/>
          </a:stretch>
        </p:blipFill>
        <p:spPr>
          <a:xfrm>
            <a:off x="7097658" y="1994546"/>
            <a:ext cx="4830225" cy="2868908"/>
          </a:xfrm>
          <a:prstGeom prst="rect">
            <a:avLst/>
          </a:prstGeom>
        </p:spPr>
      </p:pic>
    </p:spTree>
    <p:extLst>
      <p:ext uri="{BB962C8B-B14F-4D97-AF65-F5344CB8AC3E}">
        <p14:creationId xmlns:p14="http://schemas.microsoft.com/office/powerpoint/2010/main" val="75352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3985007" cy="675246"/>
          </a:xfrm>
        </p:spPr>
        <p:txBody>
          <a:bodyPr>
            <a:noAutofit/>
          </a:bodyPr>
          <a:lstStyle/>
          <a:p>
            <a:r>
              <a:rPr lang="en-GB" b="1" dirty="0">
                <a:latin typeface="+mn-lt"/>
              </a:rPr>
              <a:t>Any Questions?</a:t>
            </a:r>
          </a:p>
        </p:txBody>
      </p:sp>
      <p:pic>
        <p:nvPicPr>
          <p:cNvPr id="1026" name="Picture 2">
            <a:extLst>
              <a:ext uri="{FF2B5EF4-FFF2-40B4-BE49-F238E27FC236}">
                <a16:creationId xmlns:a16="http://schemas.microsoft.com/office/drawing/2014/main" id="{04B532A6-A3F4-6A93-A306-85694BED7FE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7" y="1949544"/>
            <a:ext cx="5534025" cy="384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8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4" y="817652"/>
            <a:ext cx="7740966" cy="675246"/>
          </a:xfrm>
        </p:spPr>
        <p:txBody>
          <a:bodyPr>
            <a:noAutofit/>
          </a:bodyPr>
          <a:lstStyle/>
          <a:p>
            <a:r>
              <a:rPr lang="en-GB" b="1" dirty="0">
                <a:latin typeface="+mn-lt"/>
              </a:rPr>
              <a:t>What is Modular Programming?</a:t>
            </a:r>
          </a:p>
        </p:txBody>
      </p:sp>
      <p:sp>
        <p:nvSpPr>
          <p:cNvPr id="8" name="TextBox 7">
            <a:extLst>
              <a:ext uri="{FF2B5EF4-FFF2-40B4-BE49-F238E27FC236}">
                <a16:creationId xmlns:a16="http://schemas.microsoft.com/office/drawing/2014/main" id="{1BA0D33E-9B7F-49EF-641A-FA935B27AC27}"/>
              </a:ext>
            </a:extLst>
          </p:cNvPr>
          <p:cNvSpPr txBox="1"/>
          <p:nvPr/>
        </p:nvSpPr>
        <p:spPr>
          <a:xfrm>
            <a:off x="796544" y="2032627"/>
            <a:ext cx="9588427" cy="3108543"/>
          </a:xfrm>
          <a:prstGeom prst="rect">
            <a:avLst/>
          </a:prstGeom>
        </p:spPr>
        <p:txBody>
          <a:bodyPr vert="horz" wrap="square" lIns="0" tIns="45720" rIns="91440" bIns="45720" rtlCol="0" anchor="b" anchorCtr="0">
            <a:spAutoFit/>
          </a:bodyPr>
          <a:lstStyle/>
          <a:p>
            <a:pPr marL="457200" indent="-457200">
              <a:buFont typeface="Arial" panose="020B0604020202020204" pitchFamily="34" charset="0"/>
              <a:buChar char="•"/>
            </a:pPr>
            <a:r>
              <a:rPr lang="en-GB" sz="2800" dirty="0"/>
              <a:t>Breaking larger programme into smaller, isolated modules. </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Approach improves maintainability, flexibility and  development time.</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Modules can be developed independently and reused. </a:t>
            </a:r>
          </a:p>
        </p:txBody>
      </p:sp>
    </p:spTree>
    <p:extLst>
      <p:ext uri="{BB962C8B-B14F-4D97-AF65-F5344CB8AC3E}">
        <p14:creationId xmlns:p14="http://schemas.microsoft.com/office/powerpoint/2010/main" val="65627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8338125" cy="675246"/>
          </a:xfrm>
        </p:spPr>
        <p:txBody>
          <a:bodyPr>
            <a:noAutofit/>
          </a:bodyPr>
          <a:lstStyle/>
          <a:p>
            <a:r>
              <a:rPr lang="en-GB" b="1" dirty="0">
                <a:latin typeface="+mn-lt"/>
              </a:rPr>
              <a:t>Benefits of Modular Programming</a:t>
            </a:r>
          </a:p>
        </p:txBody>
      </p:sp>
      <p:sp>
        <p:nvSpPr>
          <p:cNvPr id="5" name="TextBox 4">
            <a:extLst>
              <a:ext uri="{FF2B5EF4-FFF2-40B4-BE49-F238E27FC236}">
                <a16:creationId xmlns:a16="http://schemas.microsoft.com/office/drawing/2014/main" id="{32A9E7C0-544A-5D9A-BCDC-F2528883ADE7}"/>
              </a:ext>
            </a:extLst>
          </p:cNvPr>
          <p:cNvSpPr txBox="1"/>
          <p:nvPr/>
        </p:nvSpPr>
        <p:spPr>
          <a:xfrm>
            <a:off x="796543" y="2001275"/>
            <a:ext cx="4665306" cy="3970318"/>
          </a:xfrm>
          <a:prstGeom prst="rect">
            <a:avLst/>
          </a:prstGeom>
        </p:spPr>
        <p:txBody>
          <a:bodyPr vert="horz" wrap="square" lIns="0" tIns="45720" rIns="91440" bIns="45720" rtlCol="0" anchor="b" anchorCtr="0">
            <a:spAutoFit/>
          </a:bodyPr>
          <a:lstStyle/>
          <a:p>
            <a:pPr marL="457200" indent="-457200">
              <a:buFont typeface="Arial" panose="020B0604020202020204" pitchFamily="34" charset="0"/>
              <a:buChar char="•"/>
            </a:pPr>
            <a:r>
              <a:rPr lang="en-GB" sz="2800" dirty="0"/>
              <a:t>Easier to Understand</a:t>
            </a:r>
          </a:p>
          <a:p>
            <a:endParaRPr lang="en-GB" sz="2800" dirty="0"/>
          </a:p>
          <a:p>
            <a:pPr marL="457200" indent="-457200">
              <a:buFont typeface="Arial" panose="020B0604020202020204" pitchFamily="34" charset="0"/>
              <a:buChar char="•"/>
            </a:pPr>
            <a:r>
              <a:rPr lang="en-GB" sz="2800" dirty="0"/>
              <a:t>Flexible structure</a:t>
            </a:r>
          </a:p>
          <a:p>
            <a:endParaRPr lang="en-GB" sz="2800" dirty="0"/>
          </a:p>
          <a:p>
            <a:pPr marL="457200" indent="-457200">
              <a:buFont typeface="Arial" panose="020B0604020202020204" pitchFamily="34" charset="0"/>
              <a:buChar char="•"/>
            </a:pPr>
            <a:r>
              <a:rPr lang="en-GB" sz="2800" dirty="0"/>
              <a:t>Faster development</a:t>
            </a:r>
          </a:p>
          <a:p>
            <a:endParaRPr lang="en-GB" sz="2800" dirty="0"/>
          </a:p>
          <a:p>
            <a:pPr marL="457200" indent="-457200">
              <a:buFont typeface="Arial" panose="020B0604020202020204" pitchFamily="34" charset="0"/>
              <a:buChar char="•"/>
            </a:pPr>
            <a:r>
              <a:rPr lang="en-GB" sz="2800" dirty="0"/>
              <a:t>Reusable code</a:t>
            </a:r>
          </a:p>
          <a:p>
            <a:endParaRPr lang="en-GB" sz="2800" dirty="0"/>
          </a:p>
          <a:p>
            <a:pPr marL="457200" indent="-457200">
              <a:buFont typeface="Arial" panose="020B0604020202020204" pitchFamily="34" charset="0"/>
              <a:buChar char="•"/>
            </a:pPr>
            <a:r>
              <a:rPr lang="en-GB" sz="2800" dirty="0"/>
              <a:t>Maintainable </a:t>
            </a:r>
          </a:p>
        </p:txBody>
      </p:sp>
      <p:pic>
        <p:nvPicPr>
          <p:cNvPr id="7" name="Picture 6">
            <a:extLst>
              <a:ext uri="{FF2B5EF4-FFF2-40B4-BE49-F238E27FC236}">
                <a16:creationId xmlns:a16="http://schemas.microsoft.com/office/drawing/2014/main" id="{8CC4E5BB-BC53-F0F4-0868-2FD3F84C83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30153" y="2761862"/>
            <a:ext cx="3580415" cy="2148249"/>
          </a:xfrm>
          <a:prstGeom prst="rect">
            <a:avLst/>
          </a:prstGeom>
        </p:spPr>
      </p:pic>
    </p:spTree>
    <p:extLst>
      <p:ext uri="{BB962C8B-B14F-4D97-AF65-F5344CB8AC3E}">
        <p14:creationId xmlns:p14="http://schemas.microsoft.com/office/powerpoint/2010/main" val="286390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4" y="817652"/>
            <a:ext cx="7740966" cy="675246"/>
          </a:xfrm>
        </p:spPr>
        <p:txBody>
          <a:bodyPr>
            <a:noAutofit/>
          </a:bodyPr>
          <a:lstStyle/>
          <a:p>
            <a:r>
              <a:rPr lang="en-GB" b="1" dirty="0">
                <a:latin typeface="+mn-lt"/>
              </a:rPr>
              <a:t>Why should we structure code?</a:t>
            </a:r>
          </a:p>
        </p:txBody>
      </p:sp>
      <p:sp>
        <p:nvSpPr>
          <p:cNvPr id="3" name="object 3"/>
          <p:cNvSpPr txBox="1"/>
          <p:nvPr/>
        </p:nvSpPr>
        <p:spPr>
          <a:xfrm>
            <a:off x="796544" y="2471440"/>
            <a:ext cx="7302427" cy="2654573"/>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Time consuming to implement but saves in the long run.</a:t>
            </a:r>
          </a:p>
          <a:p>
            <a:pPr marL="302683" indent="-285750">
              <a:spcBef>
                <a:spcPts val="140"/>
              </a:spcBef>
              <a:buFont typeface="Arial" panose="020B0604020202020204" pitchFamily="34" charset="0"/>
              <a:buChar char="•"/>
            </a:pPr>
            <a:endParaRPr lang="en-GB" sz="2400" dirty="0">
              <a:cs typeface="Tahoma"/>
            </a:endParaRPr>
          </a:p>
          <a:p>
            <a:pPr marL="16933">
              <a:spcBef>
                <a:spcPts val="140"/>
              </a:spcBef>
            </a:pPr>
            <a:r>
              <a:rPr lang="en-GB" sz="2400" dirty="0">
                <a:cs typeface="Tahoma"/>
              </a:rPr>
              <a:t>Crucial work with thousands of lines of code becomes impossible to maintain:</a:t>
            </a:r>
          </a:p>
          <a:p>
            <a:pPr marL="759883" lvl="1" indent="-285750">
              <a:spcBef>
                <a:spcPts val="140"/>
              </a:spcBef>
              <a:buFont typeface="Arial" panose="020B0604020202020204" pitchFamily="34" charset="0"/>
              <a:buChar char="•"/>
            </a:pPr>
            <a:r>
              <a:rPr lang="en-GB" sz="2400" dirty="0">
                <a:cs typeface="Tahoma"/>
              </a:rPr>
              <a:t>Debugging is a nightmare.</a:t>
            </a:r>
          </a:p>
          <a:p>
            <a:pPr marL="759883" lvl="1" indent="-285750">
              <a:spcBef>
                <a:spcPts val="140"/>
              </a:spcBef>
              <a:buFont typeface="Arial" panose="020B0604020202020204" pitchFamily="34" charset="0"/>
              <a:buChar char="•"/>
            </a:pPr>
            <a:r>
              <a:rPr lang="en-GB" sz="2400" dirty="0">
                <a:cs typeface="Tahoma"/>
              </a:rPr>
              <a:t>New functionality implies extensive re-write.</a:t>
            </a:r>
            <a:endParaRPr sz="2400" dirty="0">
              <a:cs typeface="Tahoma"/>
            </a:endParaRPr>
          </a:p>
        </p:txBody>
      </p:sp>
      <p:pic>
        <p:nvPicPr>
          <p:cNvPr id="2" name="Picture 1">
            <a:extLst>
              <a:ext uri="{FF2B5EF4-FFF2-40B4-BE49-F238E27FC236}">
                <a16:creationId xmlns:a16="http://schemas.microsoft.com/office/drawing/2014/main" id="{12EC3F8A-F31F-493B-4A43-3C1C41DB3CE1}"/>
              </a:ext>
              <a:ext uri="{C183D7F6-B498-43B3-948B-1728B52AA6E4}">
                <adec:decorative xmlns:adec="http://schemas.microsoft.com/office/drawing/2017/decorative" val="1"/>
              </a:ext>
            </a:extLst>
          </p:cNvPr>
          <p:cNvPicPr>
            <a:picLocks noChangeAspect="1"/>
          </p:cNvPicPr>
          <p:nvPr/>
        </p:nvPicPr>
        <p:blipFill rotWithShape="1">
          <a:blip r:embed="rId3"/>
          <a:srcRect l="20422" r="25175"/>
          <a:stretch/>
        </p:blipFill>
        <p:spPr>
          <a:xfrm>
            <a:off x="8885521" y="2471440"/>
            <a:ext cx="2509935" cy="2594227"/>
          </a:xfrm>
          <a:prstGeom prst="rect">
            <a:avLst/>
          </a:prstGeom>
        </p:spPr>
      </p:pic>
    </p:spTree>
    <p:extLst>
      <p:ext uri="{BB962C8B-B14F-4D97-AF65-F5344CB8AC3E}">
        <p14:creationId xmlns:p14="http://schemas.microsoft.com/office/powerpoint/2010/main" val="177621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Components of structured code</a:t>
            </a:r>
          </a:p>
        </p:txBody>
      </p:sp>
      <p:sp>
        <p:nvSpPr>
          <p:cNvPr id="3" name="object 3"/>
          <p:cNvSpPr txBox="1"/>
          <p:nvPr/>
        </p:nvSpPr>
        <p:spPr>
          <a:xfrm>
            <a:off x="796543" y="1853046"/>
            <a:ext cx="5940159" cy="3788217"/>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A </a:t>
            </a:r>
            <a:r>
              <a:rPr lang="en-GB" sz="2400" b="1" dirty="0">
                <a:cs typeface="Tahoma"/>
              </a:rPr>
              <a:t>package</a:t>
            </a:r>
            <a:r>
              <a:rPr lang="en-GB" sz="2400" dirty="0">
                <a:cs typeface="Tahoma"/>
              </a:rPr>
              <a:t> (such as pandas, </a:t>
            </a:r>
            <a:r>
              <a:rPr lang="en-GB" sz="2400" dirty="0" err="1">
                <a:cs typeface="Tahoma"/>
              </a:rPr>
              <a:t>dpylr</a:t>
            </a:r>
            <a:r>
              <a:rPr lang="en-GB" sz="2400" dirty="0">
                <a:cs typeface="Tahoma"/>
              </a:rPr>
              <a:t>) contains modules of code.</a:t>
            </a:r>
          </a:p>
          <a:p>
            <a:pPr marL="359833" indent="-342900">
              <a:spcBef>
                <a:spcPts val="140"/>
              </a:spcBef>
              <a:buFont typeface="Arial" panose="020B0604020202020204" pitchFamily="34" charset="0"/>
              <a:buChar char="•"/>
            </a:pPr>
            <a:endParaRPr lang="en-GB" sz="2400" dirty="0">
              <a:cs typeface="Tahoma"/>
            </a:endParaRPr>
          </a:p>
          <a:p>
            <a:pPr marL="16933">
              <a:spcBef>
                <a:spcPts val="140"/>
              </a:spcBef>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Each </a:t>
            </a:r>
            <a:r>
              <a:rPr lang="en-GB" sz="2400" b="1" dirty="0">
                <a:cs typeface="Tahoma"/>
              </a:rPr>
              <a:t>module</a:t>
            </a:r>
            <a:r>
              <a:rPr lang="en-GB" sz="2400" dirty="0">
                <a:cs typeface="Tahoma"/>
              </a:rPr>
              <a:t> contains many </a:t>
            </a:r>
            <a:r>
              <a:rPr lang="en-GB" sz="2400" b="1" dirty="0">
                <a:cs typeface="Tahoma"/>
              </a:rPr>
              <a:t>functions</a:t>
            </a:r>
            <a:r>
              <a:rPr lang="en-GB" sz="2400" dirty="0">
                <a:cs typeface="Tahoma"/>
              </a:rPr>
              <a:t>, known as </a:t>
            </a:r>
            <a:r>
              <a:rPr lang="en-GB" sz="2400" b="1" dirty="0">
                <a:cs typeface="Tahoma"/>
              </a:rPr>
              <a:t>units</a:t>
            </a:r>
            <a:r>
              <a:rPr lang="en-GB" sz="2400" dirty="0">
                <a:cs typeface="Tahoma"/>
              </a:rPr>
              <a:t> of code.</a:t>
            </a:r>
          </a:p>
          <a:p>
            <a:pPr marL="359833" indent="-342900">
              <a:spcBef>
                <a:spcPts val="140"/>
              </a:spcBef>
              <a:buFont typeface="Arial" panose="020B0604020202020204" pitchFamily="34" charset="0"/>
              <a:buChar char="•"/>
            </a:pPr>
            <a:endParaRPr lang="en-GB" sz="2400" dirty="0">
              <a:cs typeface="Tahoma"/>
            </a:endParaRPr>
          </a:p>
          <a:p>
            <a:pPr marL="16933">
              <a:spcBef>
                <a:spcPts val="140"/>
              </a:spcBef>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Each </a:t>
            </a:r>
            <a:r>
              <a:rPr lang="en-GB" sz="2400" b="1" dirty="0">
                <a:cs typeface="Tahoma"/>
              </a:rPr>
              <a:t>function</a:t>
            </a:r>
            <a:r>
              <a:rPr lang="en-GB" sz="2400" dirty="0">
                <a:cs typeface="Tahoma"/>
              </a:rPr>
              <a:t> contains a task written in code.</a:t>
            </a:r>
            <a:endParaRPr sz="2400" dirty="0">
              <a:cs typeface="Tahoma"/>
            </a:endParaRPr>
          </a:p>
        </p:txBody>
      </p:sp>
      <p:pic>
        <p:nvPicPr>
          <p:cNvPr id="4" name="Picture 3">
            <a:extLst>
              <a:ext uri="{FF2B5EF4-FFF2-40B4-BE49-F238E27FC236}">
                <a16:creationId xmlns:a16="http://schemas.microsoft.com/office/drawing/2014/main" id="{27CADBE6-6A30-230E-5EBD-71A78586B3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72719" y="2027161"/>
            <a:ext cx="4311264" cy="2803677"/>
          </a:xfrm>
          <a:prstGeom prst="rect">
            <a:avLst/>
          </a:prstGeom>
        </p:spPr>
      </p:pic>
    </p:spTree>
    <p:extLst>
      <p:ext uri="{BB962C8B-B14F-4D97-AF65-F5344CB8AC3E}">
        <p14:creationId xmlns:p14="http://schemas.microsoft.com/office/powerpoint/2010/main" val="38982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Basic Programs</a:t>
            </a:r>
          </a:p>
        </p:txBody>
      </p:sp>
      <p:sp>
        <p:nvSpPr>
          <p:cNvPr id="3" name="object 3"/>
          <p:cNvSpPr txBox="1"/>
          <p:nvPr/>
        </p:nvSpPr>
        <p:spPr>
          <a:xfrm>
            <a:off x="796543" y="2226270"/>
            <a:ext cx="6014804" cy="3023905"/>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Long scripts and notebooks are excellent for quick analysis and exploration.</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They can limit how we scale and improve projects over time. </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Imperative Programming – Telling our code </a:t>
            </a:r>
            <a:r>
              <a:rPr lang="en-GB" sz="2400" b="1" dirty="0">
                <a:cs typeface="Tahoma"/>
              </a:rPr>
              <a:t>how</a:t>
            </a:r>
            <a:r>
              <a:rPr lang="en-GB" sz="2400" dirty="0">
                <a:cs typeface="Tahoma"/>
              </a:rPr>
              <a:t> to do something.</a:t>
            </a:r>
            <a:endParaRPr sz="2400" dirty="0">
              <a:cs typeface="Tahoma"/>
            </a:endParaRPr>
          </a:p>
        </p:txBody>
      </p:sp>
      <p:pic>
        <p:nvPicPr>
          <p:cNvPr id="2" name="Picture 1" descr="Us telling the code how to do something vs. us telling the code what we want more generally.">
            <a:extLst>
              <a:ext uri="{FF2B5EF4-FFF2-40B4-BE49-F238E27FC236}">
                <a16:creationId xmlns:a16="http://schemas.microsoft.com/office/drawing/2014/main" id="{3AE3B5C6-CB1C-B37F-4B57-CF01E7ADDEB2}"/>
              </a:ext>
            </a:extLst>
          </p:cNvPr>
          <p:cNvPicPr>
            <a:picLocks noChangeAspect="1"/>
          </p:cNvPicPr>
          <p:nvPr/>
        </p:nvPicPr>
        <p:blipFill>
          <a:blip r:embed="rId3"/>
          <a:stretch>
            <a:fillRect/>
          </a:stretch>
        </p:blipFill>
        <p:spPr>
          <a:xfrm>
            <a:off x="7417216" y="2434439"/>
            <a:ext cx="3978241" cy="1989121"/>
          </a:xfrm>
          <a:prstGeom prst="rect">
            <a:avLst/>
          </a:prstGeom>
        </p:spPr>
      </p:pic>
    </p:spTree>
    <p:extLst>
      <p:ext uri="{BB962C8B-B14F-4D97-AF65-F5344CB8AC3E}">
        <p14:creationId xmlns:p14="http://schemas.microsoft.com/office/powerpoint/2010/main" val="41939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Grouping Code</a:t>
            </a:r>
          </a:p>
        </p:txBody>
      </p:sp>
      <p:sp>
        <p:nvSpPr>
          <p:cNvPr id="3" name="object 3"/>
          <p:cNvSpPr txBox="1"/>
          <p:nvPr/>
        </p:nvSpPr>
        <p:spPr>
          <a:xfrm>
            <a:off x="796543" y="2190507"/>
            <a:ext cx="6276061" cy="3665106"/>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Related code should be grouped into one object – particularly </a:t>
            </a:r>
            <a:r>
              <a:rPr lang="en-GB" sz="2400" b="1" dirty="0">
                <a:cs typeface="Tahoma"/>
              </a:rPr>
              <a:t>functions</a:t>
            </a:r>
            <a:r>
              <a:rPr lang="en-GB" sz="2400" dirty="0">
                <a:cs typeface="Tahoma"/>
              </a:rPr>
              <a:t>.</a:t>
            </a:r>
            <a:endParaRPr lang="en-GB" sz="2400" b="1" dirty="0">
              <a:cs typeface="Tahoma"/>
            </a:endParaRPr>
          </a:p>
          <a:p>
            <a:pPr marL="359833" indent="-342900">
              <a:spcBef>
                <a:spcPts val="140"/>
              </a:spcBef>
              <a:buFont typeface="Arial" panose="020B0604020202020204" pitchFamily="34" charset="0"/>
              <a:buChar char="•"/>
            </a:pPr>
            <a:endParaRPr lang="en-GB" sz="2400" b="1" dirty="0">
              <a:cs typeface="Tahoma"/>
            </a:endParaRPr>
          </a:p>
          <a:p>
            <a:pPr marL="359833" indent="-342900">
              <a:spcBef>
                <a:spcPts val="140"/>
              </a:spcBef>
              <a:buFont typeface="Arial" panose="020B0604020202020204" pitchFamily="34" charset="0"/>
              <a:buChar char="•"/>
            </a:pPr>
            <a:r>
              <a:rPr lang="en-GB" sz="2400" dirty="0">
                <a:cs typeface="Tahoma"/>
              </a:rPr>
              <a:t>Functions take numerous input(s), perform some task and generate output(s).</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Functions can be run in one line, hiding underlying code from the user.</a:t>
            </a:r>
          </a:p>
          <a:p>
            <a:pPr marL="359833" indent="-342900">
              <a:spcBef>
                <a:spcPts val="140"/>
              </a:spcBef>
              <a:buFont typeface="Arial" panose="020B0604020202020204" pitchFamily="34" charset="0"/>
              <a:buChar char="•"/>
            </a:pPr>
            <a:endParaRPr lang="en-GB" sz="2000" b="1"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4" name="Picture 3" descr="Function inputs and outputs should be the only entrance and exists, variables shouldn't come through the side. ">
            <a:extLst>
              <a:ext uri="{FF2B5EF4-FFF2-40B4-BE49-F238E27FC236}">
                <a16:creationId xmlns:a16="http://schemas.microsoft.com/office/drawing/2014/main" id="{EB3F1E4E-8C61-EB88-D29B-E429024F0A51}"/>
              </a:ext>
            </a:extLst>
          </p:cNvPr>
          <p:cNvPicPr>
            <a:picLocks noChangeAspect="1"/>
          </p:cNvPicPr>
          <p:nvPr/>
        </p:nvPicPr>
        <p:blipFill>
          <a:blip r:embed="rId3"/>
          <a:stretch>
            <a:fillRect/>
          </a:stretch>
        </p:blipFill>
        <p:spPr>
          <a:xfrm>
            <a:off x="7172481" y="1873266"/>
            <a:ext cx="4222976" cy="3111468"/>
          </a:xfrm>
          <a:prstGeom prst="rect">
            <a:avLst/>
          </a:prstGeom>
        </p:spPr>
      </p:pic>
    </p:spTree>
    <p:extLst>
      <p:ext uri="{BB962C8B-B14F-4D97-AF65-F5344CB8AC3E}">
        <p14:creationId xmlns:p14="http://schemas.microsoft.com/office/powerpoint/2010/main" val="208016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E307-7C41-CFBD-9FD8-0B3FDF2B945F}"/>
              </a:ext>
            </a:extLst>
          </p:cNvPr>
          <p:cNvSpPr>
            <a:spLocks noGrp="1"/>
          </p:cNvSpPr>
          <p:nvPr>
            <p:ph type="title"/>
          </p:nvPr>
        </p:nvSpPr>
        <p:spPr>
          <a:xfrm>
            <a:off x="838200" y="-765501"/>
            <a:ext cx="5119687" cy="765501"/>
          </a:xfrm>
        </p:spPr>
        <p:txBody>
          <a:bodyPr vert="horz" lIns="0" tIns="0" rIns="0" bIns="0" rtlCol="0" anchor="b" anchorCtr="0">
            <a:noAutofit/>
          </a:bodyPr>
          <a:lstStyle/>
          <a:p>
            <a:r>
              <a:rPr lang="en-GB" dirty="0"/>
              <a:t>Structure vs. No Structure</a:t>
            </a:r>
          </a:p>
        </p:txBody>
      </p:sp>
      <p:pic>
        <p:nvPicPr>
          <p:cNvPr id="4" name="Picture 3" descr="Code without structure,  just line after line in sequence, vs. Code with structure, which groups related code and repetitive code together.">
            <a:extLst>
              <a:ext uri="{FF2B5EF4-FFF2-40B4-BE49-F238E27FC236}">
                <a16:creationId xmlns:a16="http://schemas.microsoft.com/office/drawing/2014/main" id="{A26B0C6E-CFD9-4D03-941D-AB77B1C2056D}"/>
              </a:ext>
            </a:extLst>
          </p:cNvPr>
          <p:cNvPicPr>
            <a:picLocks noChangeAspect="1"/>
          </p:cNvPicPr>
          <p:nvPr/>
        </p:nvPicPr>
        <p:blipFill>
          <a:blip r:embed="rId3"/>
          <a:stretch>
            <a:fillRect/>
          </a:stretch>
        </p:blipFill>
        <p:spPr>
          <a:xfrm>
            <a:off x="1630230" y="690467"/>
            <a:ext cx="8931540" cy="5112132"/>
          </a:xfrm>
          <a:prstGeom prst="rect">
            <a:avLst/>
          </a:prstGeom>
        </p:spPr>
      </p:pic>
    </p:spTree>
    <p:extLst>
      <p:ext uri="{BB962C8B-B14F-4D97-AF65-F5344CB8AC3E}">
        <p14:creationId xmlns:p14="http://schemas.microsoft.com/office/powerpoint/2010/main" val="149923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4312E-2A65-1605-7BAA-3CDB2B40CC4B}"/>
              </a:ext>
            </a:extLst>
          </p:cNvPr>
          <p:cNvSpPr>
            <a:spLocks noGrp="1"/>
          </p:cNvSpPr>
          <p:nvPr>
            <p:ph type="title"/>
          </p:nvPr>
        </p:nvSpPr>
        <p:spPr>
          <a:xfrm>
            <a:off x="796543" y="817652"/>
            <a:ext cx="7880925" cy="675246"/>
          </a:xfrm>
        </p:spPr>
        <p:txBody>
          <a:bodyPr>
            <a:noAutofit/>
          </a:bodyPr>
          <a:lstStyle/>
          <a:p>
            <a:r>
              <a:rPr lang="en-GB" b="1" dirty="0">
                <a:latin typeface="+mn-lt"/>
              </a:rPr>
              <a:t>Scripts to Functions</a:t>
            </a:r>
          </a:p>
        </p:txBody>
      </p:sp>
      <p:sp>
        <p:nvSpPr>
          <p:cNvPr id="3" name="object 3"/>
          <p:cNvSpPr txBox="1"/>
          <p:nvPr/>
        </p:nvSpPr>
        <p:spPr>
          <a:xfrm>
            <a:off x="796543" y="2179118"/>
            <a:ext cx="5669571" cy="3665106"/>
          </a:xfrm>
          <a:prstGeom prst="rect">
            <a:avLst/>
          </a:prstGeom>
        </p:spPr>
        <p:txBody>
          <a:bodyPr vert="horz" wrap="square" lIns="0" tIns="17780" rIns="0" bIns="0" rtlCol="0">
            <a:spAutoFit/>
          </a:bodyPr>
          <a:lstStyle/>
          <a:p>
            <a:pPr marL="359833" indent="-342900">
              <a:spcBef>
                <a:spcPts val="140"/>
              </a:spcBef>
              <a:buFont typeface="Arial" panose="020B0604020202020204" pitchFamily="34" charset="0"/>
              <a:buChar char="•"/>
            </a:pPr>
            <a:r>
              <a:rPr lang="en-GB" sz="2400" dirty="0">
                <a:cs typeface="Tahoma"/>
              </a:rPr>
              <a:t>Iterative process – difficult to think in a </a:t>
            </a:r>
            <a:r>
              <a:rPr lang="en-GB" sz="2400" b="1" dirty="0">
                <a:cs typeface="Tahoma"/>
              </a:rPr>
              <a:t>declarative</a:t>
            </a:r>
            <a:r>
              <a:rPr lang="en-GB" sz="2400" dirty="0">
                <a:cs typeface="Tahoma"/>
              </a:rPr>
              <a:t> mindset.</a:t>
            </a:r>
          </a:p>
          <a:p>
            <a:pPr marL="359833" indent="-342900">
              <a:spcBef>
                <a:spcPts val="140"/>
              </a:spcBef>
              <a:buFont typeface="Arial" panose="020B0604020202020204" pitchFamily="34" charset="0"/>
              <a:buChar char="•"/>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Group the code by </a:t>
            </a:r>
            <a:r>
              <a:rPr lang="en-GB" sz="2400" b="1" dirty="0">
                <a:cs typeface="Tahoma"/>
              </a:rPr>
              <a:t>functionality </a:t>
            </a:r>
            <a:r>
              <a:rPr lang="en-GB" sz="2400" dirty="0">
                <a:cs typeface="Tahoma"/>
              </a:rPr>
              <a:t>– repeated tasks such as analysis.</a:t>
            </a:r>
          </a:p>
          <a:p>
            <a:pPr marL="16933">
              <a:spcBef>
                <a:spcPts val="140"/>
              </a:spcBef>
            </a:pPr>
            <a:endParaRPr lang="en-GB" sz="2400" dirty="0">
              <a:cs typeface="Tahoma"/>
            </a:endParaRPr>
          </a:p>
          <a:p>
            <a:pPr marL="359833" indent="-342900">
              <a:spcBef>
                <a:spcPts val="140"/>
              </a:spcBef>
              <a:buFont typeface="Arial" panose="020B0604020202020204" pitchFamily="34" charset="0"/>
              <a:buChar char="•"/>
            </a:pPr>
            <a:r>
              <a:rPr lang="en-GB" sz="2400" dirty="0">
                <a:cs typeface="Tahoma"/>
              </a:rPr>
              <a:t>Groups should be generalised as reusable functions - </a:t>
            </a:r>
            <a:r>
              <a:rPr lang="en-GB" sz="2400" b="1" dirty="0">
                <a:cs typeface="Tahoma"/>
              </a:rPr>
              <a:t>refactoring</a:t>
            </a:r>
            <a:r>
              <a:rPr lang="en-GB" sz="2400" dirty="0">
                <a:cs typeface="Tahoma"/>
              </a:rPr>
              <a:t>. </a:t>
            </a:r>
          </a:p>
          <a:p>
            <a:pPr marL="359833" indent="-342900">
              <a:spcBef>
                <a:spcPts val="140"/>
              </a:spcBef>
              <a:buFont typeface="Arial" panose="020B0604020202020204" pitchFamily="34" charset="0"/>
              <a:buChar char="•"/>
            </a:pPr>
            <a:endParaRPr lang="en-GB" sz="2000" b="1" dirty="0">
              <a:cs typeface="Tahoma"/>
            </a:endParaRPr>
          </a:p>
          <a:p>
            <a:pPr marL="359833" indent="-342900">
              <a:spcBef>
                <a:spcPts val="140"/>
              </a:spcBef>
              <a:buFont typeface="Arial" panose="020B0604020202020204" pitchFamily="34" charset="0"/>
              <a:buChar char="•"/>
            </a:pPr>
            <a:endParaRPr lang="en-GB" sz="2000" b="1" dirty="0">
              <a:cs typeface="Tahoma"/>
            </a:endParaRPr>
          </a:p>
        </p:txBody>
      </p:sp>
      <p:pic>
        <p:nvPicPr>
          <p:cNvPr id="2" name="Picture 1">
            <a:extLst>
              <a:ext uri="{FF2B5EF4-FFF2-40B4-BE49-F238E27FC236}">
                <a16:creationId xmlns:a16="http://schemas.microsoft.com/office/drawing/2014/main" id="{BD9764AD-DA27-6B41-F2EB-7080062AA8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59421" y="2179118"/>
            <a:ext cx="5296454" cy="2984955"/>
          </a:xfrm>
          <a:prstGeom prst="rect">
            <a:avLst/>
          </a:prstGeom>
        </p:spPr>
      </p:pic>
    </p:spTree>
    <p:extLst>
      <p:ext uri="{BB962C8B-B14F-4D97-AF65-F5344CB8AC3E}">
        <p14:creationId xmlns:p14="http://schemas.microsoft.com/office/powerpoint/2010/main" val="2100813759"/>
      </p:ext>
    </p:extLst>
  </p:cSld>
  <p:clrMapOvr>
    <a:masterClrMapping/>
  </p:clrMapOvr>
</p:sld>
</file>

<file path=ppt/theme/theme1.xml><?xml version="1.0" encoding="utf-8"?>
<a:theme xmlns:a="http://schemas.openxmlformats.org/drawingml/2006/main" name="ONS">
  <a:themeElements>
    <a:clrScheme name="Data Science Campus Colours 2021">
      <a:dk1>
        <a:srgbClr val="003B57"/>
      </a:dk1>
      <a:lt1>
        <a:srgbClr val="FFFFFF"/>
      </a:lt1>
      <a:dk2>
        <a:srgbClr val="DF0667"/>
      </a:dk2>
      <a:lt2>
        <a:srgbClr val="CFD2D3"/>
      </a:lt2>
      <a:accent1>
        <a:srgbClr val="FA6401"/>
      </a:accent1>
      <a:accent2>
        <a:srgbClr val="27A0CC"/>
      </a:accent2>
      <a:accent3>
        <a:srgbClr val="003C57"/>
      </a:accent3>
      <a:accent4>
        <a:srgbClr val="118C7B"/>
      </a:accent4>
      <a:accent5>
        <a:srgbClr val="A8BD3A"/>
      </a:accent5>
      <a:accent6>
        <a:srgbClr val="DF0667"/>
      </a:accent6>
      <a:hlink>
        <a:srgbClr val="3383EF"/>
      </a:hlink>
      <a:folHlink>
        <a:srgbClr val="2A5E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45720" rIns="91440" bIns="45720" rtlCol="0" anchor="b" anchorCtr="0">
        <a:spAutoFit/>
      </a:bodyPr>
      <a:lstStyle>
        <a:defPPr algn="l">
          <a:defRPr dirty="0" smtClean="0">
            <a:solidFill>
              <a:srgbClr val="183E56"/>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for National Statistics Powerpoint Template v5-06" id="{4AA31625-65EB-D141-9091-C49F0E63EB0A}" vid="{75903E48-F888-234A-BA37-1F6CAD490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cord_Type xmlns="b420a510-ac8b-4158-9c5b-a27739f4959a" xsi:nil="true"/>
    <RetentionType xmlns="b420a510-ac8b-4158-9c5b-a27739f4959a">Notify</RetentionType>
    <EDRMSOwner xmlns="b420a510-ac8b-4158-9c5b-a27739f4959a" xsi:nil="true"/>
    <RetentionDate xmlns="b420a510-ac8b-4158-9c5b-a27739f4959a" xsi:nil="true"/>
    <Retention xmlns="b420a510-ac8b-4158-9c5b-a27739f4959a">0</Retention>
    <TaxCatchAll xmlns="b420a510-ac8b-4158-9c5b-a27739f4959a" xsi:nil="true"/>
    <lcf76f155ced4ddcb4097134ff3c332f xmlns="eac96a9d-e028-4f75-8624-450cff188376">
      <Terms xmlns="http://schemas.microsoft.com/office/infopath/2007/PartnerControls"/>
    </lcf76f155ced4ddcb4097134ff3c332f>
    <IconOverlay xmlns="http://schemas.microsoft.com/sharepoint/v4" xsi:nil="true"/>
    <Action xmlns="eac96a9d-e028-4f75-8624-450cff188376">
      <UserInfo>
        <DisplayName/>
        <AccountId xsi:nil="true"/>
        <AccountType/>
      </UserInfo>
    </Action>
  </documentManagement>
</p:properties>
</file>

<file path=customXml/item2.xml><?xml version="1.0" encoding="utf-8"?>
<?mso-contentType ?>
<FormTemplates xmlns="http://schemas.microsoft.com/sharepoint/v3/contenttype/forms"/>
</file>

<file path=customXml/item3.xml><?xml version="1.0" encoding="utf-8"?>
<ct:contentTypeSchema xmlns:ct="http://schemas.microsoft.com/office/2006/metadata/contentType" xmlns:ma="http://schemas.microsoft.com/office/2006/metadata/properties/metaAttributes" ct:_="" ma:_="" ma:contentTypeName="Document" ma:contentTypeID="0x010100F56A1F47BA197F4FB6F744B3C492C6F6" ma:contentTypeVersion="41" ma:contentTypeDescription="Create a new document." ma:contentTypeScope="" ma:versionID="2bedf8dba7feda9a8224e58b3dc3345e">
  <xsd:schema xmlns:xsd="http://www.w3.org/2001/XMLSchema" xmlns:xs="http://www.w3.org/2001/XMLSchema" xmlns:p="http://schemas.microsoft.com/office/2006/metadata/properties" xmlns:ns2="b420a510-ac8b-4158-9c5b-a27739f4959a" xmlns:ns3="http://schemas.microsoft.com/sharepoint/v4" xmlns:ns4="eac96a9d-e028-4f75-8624-450cff188376" targetNamespace="http://schemas.microsoft.com/office/2006/metadata/properties" ma:root="true" ma:fieldsID="db2dafbbfb578649375980c6dceca462" ns2:_="" ns3:_="" ns4:_="">
    <xsd:import namespace="b420a510-ac8b-4158-9c5b-a27739f4959a"/>
    <xsd:import namespace="http://schemas.microsoft.com/sharepoint/v4"/>
    <xsd:import namespace="eac96a9d-e028-4f75-8624-450cff188376"/>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IconOverlay" minOccurs="0"/>
                <xsd:element ref="ns2:SharedWithUsers" minOccurs="0"/>
                <xsd:element ref="ns2:SharedWithDetails"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Action" minOccurs="0"/>
                <xsd:element ref="ns4:MediaLengthInSeconds" minOccurs="0"/>
                <xsd:element ref="ns4:MediaServiceLocation" minOccurs="0"/>
                <xsd:element ref="ns4:lcf76f155ced4ddcb4097134ff3c332f" minOccurs="0"/>
                <xsd:element ref="ns2:TaxCatchAll"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a510-ac8b-4158-9c5b-a27739f4959a"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c1426c22-df22-4aa3-80f3-f7f993dd5681}" ma:internalName="TaxCatchAll" ma:showField="CatchAllData" ma:web="b420a510-ac8b-4158-9c5b-a27739f495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96a9d-e028-4f75-8624-450cff188376"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element name="Action" ma:index="25" nillable="true" ma:displayName="Action" ma:format="Dropdown" ma:list="UserInfo" ma:SharePointGroup="0" ma:internalName="Acti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6" nillable="true" ma:displayName="Length (seconds)" ma:internalName="MediaLengthInSeconds" ma:readOnly="true">
      <xsd:simpleType>
        <xsd:restriction base="dms:Unknown"/>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f1c754ed-6b8d-47f3-b51f-af8d6409c1b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0383F9-56B0-4C7D-ACDE-801AC170608C}">
  <ds:schemaRef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eac96a9d-e028-4f75-8624-450cff188376"/>
    <ds:schemaRef ds:uri="http://schemas.microsoft.com/sharepoint/v4"/>
    <ds:schemaRef ds:uri="b420a510-ac8b-4158-9c5b-a27739f4959a"/>
    <ds:schemaRef ds:uri="http://schemas.microsoft.com/office/2006/metadata/properties"/>
  </ds:schemaRefs>
</ds:datastoreItem>
</file>

<file path=customXml/itemProps2.xml><?xml version="1.0" encoding="utf-8"?>
<ds:datastoreItem xmlns:ds="http://schemas.openxmlformats.org/officeDocument/2006/customXml" ds:itemID="{5B4BF542-6D96-43C8-9655-AF361ECB622A}">
  <ds:schemaRefs>
    <ds:schemaRef ds:uri="http://schemas.microsoft.com/sharepoint/v3/contenttype/forms"/>
  </ds:schemaRefs>
</ds:datastoreItem>
</file>

<file path=customXml/itemProps3.xml><?xml version="1.0" encoding="utf-8"?>
<ds:datastoreItem xmlns:ds="http://schemas.openxmlformats.org/officeDocument/2006/customXml" ds:itemID="{437F773C-C0B4-4A2C-8F2F-08D5FEC2B869}">
  <ds:schemaRefs>
    <ds:schemaRef ds:uri="b420a510-ac8b-4158-9c5b-a27739f4959a"/>
    <ds:schemaRef ds:uri="eac96a9d-e028-4f75-8624-450cff1883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4"/>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957</TotalTime>
  <Words>970</Words>
  <Application>Microsoft Office PowerPoint</Application>
  <PresentationFormat>Widescreen</PresentationFormat>
  <Paragraphs>129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Tahoma</vt:lpstr>
      <vt:lpstr>Trebuchet MS</vt:lpstr>
      <vt:lpstr>ONS</vt:lpstr>
      <vt:lpstr>Introduction to Modular Programming</vt:lpstr>
      <vt:lpstr>What is Modular Programming?</vt:lpstr>
      <vt:lpstr>Benefits of Modular Programming</vt:lpstr>
      <vt:lpstr>Why should we structure code?</vt:lpstr>
      <vt:lpstr>Components of structured code</vt:lpstr>
      <vt:lpstr>Basic Programs</vt:lpstr>
      <vt:lpstr>Grouping Code</vt:lpstr>
      <vt:lpstr>Structure vs. No Structure</vt:lpstr>
      <vt:lpstr>Scripts to Functions</vt:lpstr>
      <vt:lpstr>Scripts to Functions - Tips</vt:lpstr>
      <vt:lpstr>Scope</vt:lpstr>
      <vt:lpstr>Scope Considerations</vt:lpstr>
      <vt:lpstr>Scope - Tips</vt:lpstr>
      <vt:lpstr>Functions to Modules</vt:lpstr>
      <vt:lpstr>Separation of files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digital services and technology</dc:title>
  <dc:creator>Andy Budd</dc:creator>
  <cp:lastModifiedBy>Joyce, Sean</cp:lastModifiedBy>
  <cp:revision>3</cp:revision>
  <cp:lastPrinted>2018-12-19T10:37:59Z</cp:lastPrinted>
  <dcterms:created xsi:type="dcterms:W3CDTF">2018-07-16T11:41:44Z</dcterms:created>
  <dcterms:modified xsi:type="dcterms:W3CDTF">2024-02-06T10:29:14Z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0x010100F56A1F47BA197F4FB6F744B3C492C6F6</vt:lpwstr>
  </property>
  <property fmtid="{D5CDD505-2E9C-101B-9397-08002B2CF9AE}" pid="3" name="MediaServiceImageTags">
    <vt:lpwstr/>
  </property>
</Properties>
</file>